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4" r:id="rId3"/>
    <p:sldId id="257" r:id="rId4"/>
    <p:sldId id="258" r:id="rId5"/>
    <p:sldId id="259" r:id="rId6"/>
    <p:sldId id="261" r:id="rId7"/>
    <p:sldId id="262" r:id="rId8"/>
    <p:sldId id="263" r:id="rId9"/>
    <p:sldId id="276" r:id="rId10"/>
    <p:sldId id="277" r:id="rId11"/>
    <p:sldId id="278" r:id="rId12"/>
    <p:sldId id="279" r:id="rId13"/>
    <p:sldId id="280" r:id="rId14"/>
    <p:sldId id="281" r:id="rId15"/>
    <p:sldId id="282" r:id="rId16"/>
    <p:sldId id="283" r:id="rId17"/>
    <p:sldId id="284" r:id="rId18"/>
    <p:sldId id="285" r:id="rId19"/>
    <p:sldId id="286" r:id="rId20"/>
    <p:sldId id="275"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7B45A9-CC3C-4FFF-A569-306C06192B11}" type="datetimeFigureOut">
              <a:rPr lang="en-ZA" smtClean="0"/>
              <a:t>2024/03/12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288441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45A9-CC3C-4FFF-A569-306C06192B11}" type="datetimeFigureOut">
              <a:rPr lang="en-ZA" smtClean="0"/>
              <a:t>2024/03/12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203775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45A9-CC3C-4FFF-A569-306C06192B11}" type="datetimeFigureOut">
              <a:rPr lang="en-ZA" smtClean="0"/>
              <a:t>2024/03/12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467390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B45A9-CC3C-4FFF-A569-306C06192B11}" type="datetimeFigureOut">
              <a:rPr lang="en-ZA" smtClean="0"/>
              <a:t>2024/03/12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177282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B45A9-CC3C-4FFF-A569-306C06192B11}" type="datetimeFigureOut">
              <a:rPr lang="en-ZA" smtClean="0"/>
              <a:t>2024/03/12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380385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7B45A9-CC3C-4FFF-A569-306C06192B11}" type="datetimeFigureOut">
              <a:rPr lang="en-ZA" smtClean="0"/>
              <a:t>2024/03/12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86628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7B45A9-CC3C-4FFF-A569-306C06192B11}" type="datetimeFigureOut">
              <a:rPr lang="en-ZA" smtClean="0"/>
              <a:t>2024/03/12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42221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7B45A9-CC3C-4FFF-A569-306C06192B11}" type="datetimeFigureOut">
              <a:rPr lang="en-ZA" smtClean="0"/>
              <a:t>2024/03/12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392391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45A9-CC3C-4FFF-A569-306C06192B11}" type="datetimeFigureOut">
              <a:rPr lang="en-ZA" smtClean="0"/>
              <a:t>2024/03/12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236775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7B45A9-CC3C-4FFF-A569-306C06192B11}" type="datetimeFigureOut">
              <a:rPr lang="en-ZA" smtClean="0"/>
              <a:t>2024/03/12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231132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7B45A9-CC3C-4FFF-A569-306C06192B11}" type="datetimeFigureOut">
              <a:rPr lang="en-ZA" smtClean="0"/>
              <a:t>2024/03/12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A5EA9AD-D3B6-4BC9-A226-C15F4DC1E193}" type="slidenum">
              <a:rPr lang="en-ZA" smtClean="0"/>
              <a:t>‹#›</a:t>
            </a:fld>
            <a:endParaRPr lang="en-ZA"/>
          </a:p>
        </p:txBody>
      </p:sp>
    </p:spTree>
    <p:extLst>
      <p:ext uri="{BB962C8B-B14F-4D97-AF65-F5344CB8AC3E}">
        <p14:creationId xmlns:p14="http://schemas.microsoft.com/office/powerpoint/2010/main" val="148559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45A9-CC3C-4FFF-A569-306C06192B11}" type="datetimeFigureOut">
              <a:rPr lang="en-ZA" smtClean="0"/>
              <a:t>2024/03/12</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EA9AD-D3B6-4BC9-A226-C15F4DC1E193}" type="slidenum">
              <a:rPr lang="en-ZA" smtClean="0"/>
              <a:t>‹#›</a:t>
            </a:fld>
            <a:endParaRPr lang="en-ZA"/>
          </a:p>
        </p:txBody>
      </p:sp>
    </p:spTree>
    <p:extLst>
      <p:ext uri="{BB962C8B-B14F-4D97-AF65-F5344CB8AC3E}">
        <p14:creationId xmlns:p14="http://schemas.microsoft.com/office/powerpoint/2010/main" val="27399615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justice.gov.z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dsd.gov.za/" TargetMode="External"/><Relationship Id="rId2" Type="http://schemas.openxmlformats.org/officeDocument/2006/relationships/hyperlink" Target="http://www.saps.gov.za/" TargetMode="External"/><Relationship Id="rId1" Type="http://schemas.openxmlformats.org/officeDocument/2006/relationships/slideLayout" Target="../slideLayouts/slideLayout7.xml"/><Relationship Id="rId4" Type="http://schemas.openxmlformats.org/officeDocument/2006/relationships/hyperlink" Target="http://www.justice.gov.z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6664D-533F-A44D-77A8-3426DDE9B2E1}"/>
              </a:ext>
            </a:extLst>
          </p:cNvPr>
          <p:cNvSpPr>
            <a:spLocks noGrp="1"/>
          </p:cNvSpPr>
          <p:nvPr>
            <p:ph type="ctrTitle"/>
          </p:nvPr>
        </p:nvSpPr>
        <p:spPr/>
        <p:txBody>
          <a:bodyPr>
            <a:noAutofit/>
          </a:bodyPr>
          <a:lstStyle/>
          <a:p>
            <a:r>
              <a:rPr lang="en-ZA" sz="8800" b="1" u="sng" dirty="0">
                <a:latin typeface="Algerian" panose="04020705040A02060702" pitchFamily="82" charset="0"/>
              </a:rPr>
              <a:t>NASAS WORKSHOP </a:t>
            </a:r>
          </a:p>
        </p:txBody>
      </p:sp>
      <p:sp>
        <p:nvSpPr>
          <p:cNvPr id="3" name="Subtitle 2">
            <a:extLst>
              <a:ext uri="{FF2B5EF4-FFF2-40B4-BE49-F238E27FC236}">
                <a16:creationId xmlns:a16="http://schemas.microsoft.com/office/drawing/2014/main" id="{234081F7-FD28-ED23-DF3B-E56419ED395F}"/>
              </a:ext>
            </a:extLst>
          </p:cNvPr>
          <p:cNvSpPr>
            <a:spLocks noGrp="1"/>
          </p:cNvSpPr>
          <p:nvPr>
            <p:ph type="subTitle" idx="1"/>
          </p:nvPr>
        </p:nvSpPr>
        <p:spPr/>
        <p:txBody>
          <a:bodyPr/>
          <a:lstStyle/>
          <a:p>
            <a:r>
              <a:rPr lang="en-ZA" sz="2800" b="1" dirty="0">
                <a:latin typeface="Elephant" panose="02020904090505020303" pitchFamily="18" charset="0"/>
              </a:rPr>
              <a:t>24</a:t>
            </a:r>
            <a:r>
              <a:rPr lang="en-ZA" sz="2800" b="1" baseline="30000" dirty="0">
                <a:latin typeface="Elephant" panose="02020904090505020303" pitchFamily="18" charset="0"/>
              </a:rPr>
              <a:t>TH</a:t>
            </a:r>
            <a:r>
              <a:rPr lang="en-ZA" sz="2800" b="1" dirty="0">
                <a:latin typeface="Elephant" panose="02020904090505020303" pitchFamily="18" charset="0"/>
              </a:rPr>
              <a:t> FEBRUARY 2024</a:t>
            </a:r>
          </a:p>
          <a:p>
            <a:endParaRPr lang="en-ZA" dirty="0"/>
          </a:p>
          <a:p>
            <a:endParaRPr lang="en-ZA" dirty="0"/>
          </a:p>
          <a:p>
            <a:endParaRPr lang="en-ZA" dirty="0"/>
          </a:p>
          <a:p>
            <a:endParaRPr lang="en-ZA" dirty="0"/>
          </a:p>
          <a:p>
            <a:endParaRPr lang="en-ZA" dirty="0"/>
          </a:p>
          <a:p>
            <a:endParaRPr lang="en-ZA" dirty="0"/>
          </a:p>
          <a:p>
            <a:endParaRPr lang="en-ZA" dirty="0"/>
          </a:p>
          <a:p>
            <a:endParaRPr lang="en-ZA" dirty="0"/>
          </a:p>
          <a:p>
            <a:endParaRPr lang="en-ZA" dirty="0"/>
          </a:p>
        </p:txBody>
      </p:sp>
    </p:spTree>
    <p:extLst>
      <p:ext uri="{BB962C8B-B14F-4D97-AF65-F5344CB8AC3E}">
        <p14:creationId xmlns:p14="http://schemas.microsoft.com/office/powerpoint/2010/main" val="197588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9E140FE-CC64-3149-8920-19157C1EAEB2}"/>
              </a:ext>
            </a:extLst>
          </p:cNvPr>
          <p:cNvGraphicFramePr>
            <a:graphicFrameLocks noGrp="1"/>
          </p:cNvGraphicFramePr>
          <p:nvPr>
            <p:extLst>
              <p:ext uri="{D42A27DB-BD31-4B8C-83A1-F6EECF244321}">
                <p14:modId xmlns:p14="http://schemas.microsoft.com/office/powerpoint/2010/main" val="2361450940"/>
              </p:ext>
            </p:extLst>
          </p:nvPr>
        </p:nvGraphicFramePr>
        <p:xfrm>
          <a:off x="0" y="0"/>
          <a:ext cx="12192000" cy="2164976"/>
        </p:xfrm>
        <a:graphic>
          <a:graphicData uri="http://schemas.openxmlformats.org/drawingml/2006/table">
            <a:tbl>
              <a:tblPr firstRow="1" firstCol="1" bandRow="1"/>
              <a:tblGrid>
                <a:gridCol w="12192000">
                  <a:extLst>
                    <a:ext uri="{9D8B030D-6E8A-4147-A177-3AD203B41FA5}">
                      <a16:colId xmlns:a16="http://schemas.microsoft.com/office/drawing/2014/main" val="304604800"/>
                    </a:ext>
                  </a:extLst>
                </a:gridCol>
              </a:tblGrid>
              <a:tr h="339720">
                <a:tc>
                  <a:txBody>
                    <a:bodyPr/>
                    <a:lstStyle/>
                    <a:p>
                      <a:r>
                        <a:rPr lang="en-ZA" sz="2000" kern="100">
                          <a:effectLst/>
                          <a:latin typeface="Ebrima" panose="02000000000000000000" pitchFamily="2" charset="0"/>
                          <a:ea typeface="Calibri" panose="020F0502020204030204" pitchFamily="34" charset="0"/>
                          <a:cs typeface="Times New Roman" panose="02020603050405020304" pitchFamily="18" charset="0"/>
                        </a:rPr>
                        <a:t>Occupation: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1341299"/>
                  </a:ext>
                </a:extLst>
              </a:tr>
              <a:tr h="470427">
                <a:tc>
                  <a:txBody>
                    <a:bodyPr/>
                    <a:lstStyle/>
                    <a:p>
                      <a:r>
                        <a:rPr lang="en-ZA" sz="2000" b="1" kern="100">
                          <a:effectLst/>
                          <a:latin typeface="Ebrima" panose="02000000000000000000" pitchFamily="2" charset="0"/>
                          <a:ea typeface="Calibri" panose="020F0502020204030204" pitchFamily="34" charset="0"/>
                          <a:cs typeface="Times New Roman" panose="02020603050405020304" pitchFamily="18" charset="0"/>
                        </a:rPr>
                        <a:t>2 PARTICULARS OF APPLICATION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7674880"/>
                  </a:ext>
                </a:extLst>
              </a:tr>
              <a:tr h="1354829">
                <a:tc>
                  <a:txBody>
                    <a:bodyPr/>
                    <a:lstStyle/>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The </a:t>
                      </a:r>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complainant/person acting on behalf of the complainant </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has applied for a protection order against the </a:t>
                      </a:r>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respondent </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as per the application and record of oral evidence (if any) attached, which application has been considered by the Court.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05859854"/>
                  </a:ext>
                </a:extLst>
              </a:tr>
            </a:tbl>
          </a:graphicData>
        </a:graphic>
      </p:graphicFrame>
      <p:graphicFrame>
        <p:nvGraphicFramePr>
          <p:cNvPr id="3" name="Table 2">
            <a:extLst>
              <a:ext uri="{FF2B5EF4-FFF2-40B4-BE49-F238E27FC236}">
                <a16:creationId xmlns:a16="http://schemas.microsoft.com/office/drawing/2014/main" id="{1C3F476A-D0A3-8FB8-5CA6-83CC3C22494D}"/>
              </a:ext>
            </a:extLst>
          </p:cNvPr>
          <p:cNvGraphicFramePr>
            <a:graphicFrameLocks noGrp="1"/>
          </p:cNvGraphicFramePr>
          <p:nvPr>
            <p:extLst>
              <p:ext uri="{D42A27DB-BD31-4B8C-83A1-F6EECF244321}">
                <p14:modId xmlns:p14="http://schemas.microsoft.com/office/powerpoint/2010/main" val="3296888993"/>
              </p:ext>
            </p:extLst>
          </p:nvPr>
        </p:nvGraphicFramePr>
        <p:xfrm>
          <a:off x="0" y="2164976"/>
          <a:ext cx="12192000" cy="914400"/>
        </p:xfrm>
        <a:graphic>
          <a:graphicData uri="http://schemas.openxmlformats.org/drawingml/2006/table">
            <a:tbl>
              <a:tblPr firstRow="1" firstCol="1" bandRow="1"/>
              <a:tblGrid>
                <a:gridCol w="1187052">
                  <a:extLst>
                    <a:ext uri="{9D8B030D-6E8A-4147-A177-3AD203B41FA5}">
                      <a16:colId xmlns:a16="http://schemas.microsoft.com/office/drawing/2014/main" val="913151798"/>
                    </a:ext>
                  </a:extLst>
                </a:gridCol>
                <a:gridCol w="3328687">
                  <a:extLst>
                    <a:ext uri="{9D8B030D-6E8A-4147-A177-3AD203B41FA5}">
                      <a16:colId xmlns:a16="http://schemas.microsoft.com/office/drawing/2014/main" val="931676933"/>
                    </a:ext>
                  </a:extLst>
                </a:gridCol>
                <a:gridCol w="7676261">
                  <a:extLst>
                    <a:ext uri="{9D8B030D-6E8A-4147-A177-3AD203B41FA5}">
                      <a16:colId xmlns:a16="http://schemas.microsoft.com/office/drawing/2014/main" val="1194315844"/>
                    </a:ext>
                  </a:extLst>
                </a:gridCol>
              </a:tblGrid>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The court orders that: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62547"/>
                  </a:ext>
                </a:extLst>
              </a:tr>
              <a:tr h="409575">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An interim protection order is granted; and the respondent is ordered-</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3307294"/>
                  </a:ext>
                </a:extLst>
              </a:tr>
            </a:tbl>
          </a:graphicData>
        </a:graphic>
      </p:graphicFrame>
      <p:graphicFrame>
        <p:nvGraphicFramePr>
          <p:cNvPr id="4" name="Table 3">
            <a:extLst>
              <a:ext uri="{FF2B5EF4-FFF2-40B4-BE49-F238E27FC236}">
                <a16:creationId xmlns:a16="http://schemas.microsoft.com/office/drawing/2014/main" id="{E15D41EE-3DFB-9FB8-DA3D-00371EF665D2}"/>
              </a:ext>
            </a:extLst>
          </p:cNvPr>
          <p:cNvGraphicFramePr>
            <a:graphicFrameLocks noGrp="1"/>
          </p:cNvGraphicFramePr>
          <p:nvPr>
            <p:extLst>
              <p:ext uri="{D42A27DB-BD31-4B8C-83A1-F6EECF244321}">
                <p14:modId xmlns:p14="http://schemas.microsoft.com/office/powerpoint/2010/main" val="2370343344"/>
              </p:ext>
            </p:extLst>
          </p:nvPr>
        </p:nvGraphicFramePr>
        <p:xfrm>
          <a:off x="1196788" y="3079376"/>
          <a:ext cx="10995212" cy="3778624"/>
        </p:xfrm>
        <a:graphic>
          <a:graphicData uri="http://schemas.openxmlformats.org/drawingml/2006/table">
            <a:tbl>
              <a:tblPr firstRow="1" firstCol="1" bandRow="1"/>
              <a:tblGrid>
                <a:gridCol w="3325743">
                  <a:extLst>
                    <a:ext uri="{9D8B030D-6E8A-4147-A177-3AD203B41FA5}">
                      <a16:colId xmlns:a16="http://schemas.microsoft.com/office/drawing/2014/main" val="3083347592"/>
                    </a:ext>
                  </a:extLst>
                </a:gridCol>
                <a:gridCol w="7669469">
                  <a:extLst>
                    <a:ext uri="{9D8B030D-6E8A-4147-A177-3AD203B41FA5}">
                      <a16:colId xmlns:a16="http://schemas.microsoft.com/office/drawing/2014/main" val="3045082043"/>
                    </a:ext>
                  </a:extLst>
                </a:gridCol>
              </a:tblGrid>
              <a:tr h="3778624">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not to commit or attempt to commit the following acts of domestic violence towards the complainant: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Physical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Sexual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Emotional, verbal or psychological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Economic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Intimidation;</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Harassment;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Sexual harassment;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Related person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Spiritual abuse;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Damage to property;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592664"/>
                  </a:ext>
                </a:extLst>
              </a:tr>
            </a:tbl>
          </a:graphicData>
        </a:graphic>
      </p:graphicFrame>
    </p:spTree>
    <p:extLst>
      <p:ext uri="{BB962C8B-B14F-4D97-AF65-F5344CB8AC3E}">
        <p14:creationId xmlns:p14="http://schemas.microsoft.com/office/powerpoint/2010/main" val="385605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3D5A090-BA9F-CAF3-3188-8BD9EB8E5010}"/>
              </a:ext>
            </a:extLst>
          </p:cNvPr>
          <p:cNvGraphicFramePr>
            <a:graphicFrameLocks noGrp="1"/>
          </p:cNvGraphicFramePr>
          <p:nvPr>
            <p:extLst>
              <p:ext uri="{D42A27DB-BD31-4B8C-83A1-F6EECF244321}">
                <p14:modId xmlns:p14="http://schemas.microsoft.com/office/powerpoint/2010/main" val="1019864740"/>
              </p:ext>
            </p:extLst>
          </p:nvPr>
        </p:nvGraphicFramePr>
        <p:xfrm>
          <a:off x="4536141" y="0"/>
          <a:ext cx="8153400" cy="2743200"/>
        </p:xfrm>
        <a:graphic>
          <a:graphicData uri="http://schemas.openxmlformats.org/drawingml/2006/table">
            <a:tbl>
              <a:tblPr/>
              <a:tblGrid>
                <a:gridCol w="8153400">
                  <a:extLst>
                    <a:ext uri="{9D8B030D-6E8A-4147-A177-3AD203B41FA5}">
                      <a16:colId xmlns:a16="http://schemas.microsoft.com/office/drawing/2014/main" val="783590409"/>
                    </a:ext>
                  </a:extLst>
                </a:gridCol>
              </a:tblGrid>
              <a:tr h="45720">
                <a:tc>
                  <a:txBody>
                    <a:bodyPr/>
                    <a:lstStyle/>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Elder abuse;</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Coercive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Controlling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Exposure of a child to domestic violence;</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Intimidating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Threatening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Abusive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Degrading behaviour;</a:t>
                      </a:r>
                      <a:endParaRPr lang="en-ZA" sz="2000" dirty="0">
                        <a:effectLst/>
                        <a:latin typeface="Calibri" panose="020F0502020204030204" pitchFamily="34" charset="0"/>
                        <a:ea typeface="Calibri" panose="020F0502020204030204" pitchFamily="34" charset="0"/>
                      </a:endParaRPr>
                    </a:p>
                    <a:p>
                      <a:pPr marL="342900" lvl="0" indent="-342900" algn="l">
                        <a:buFont typeface="Symbol" panose="05050102010706020507" pitchFamily="18" charset="2"/>
                        <a:buChar char=""/>
                      </a:pPr>
                      <a:r>
                        <a:rPr lang="en-ZA" sz="2000" dirty="0">
                          <a:effectLst/>
                          <a:latin typeface="Ebrima" panose="02000000000000000000" pitchFamily="2" charset="0"/>
                          <a:ea typeface="Calibri" panose="020F0502020204030204" pitchFamily="34" charset="0"/>
                        </a:rPr>
                        <a:t>Offensive behaviour; or </a:t>
                      </a:r>
                      <a:endParaRPr lang="en-ZA" sz="2000" dirty="0">
                        <a:effectLst/>
                        <a:latin typeface="Calibri" panose="020F0502020204030204" pitchFamily="34" charset="0"/>
                        <a:ea typeface="Calibri" panose="020F0502020204030204" pitchFamily="34" charset="0"/>
                      </a:endParaRPr>
                    </a:p>
                  </a:txBody>
                  <a:tcPr marL="114300" marR="114300" marT="0" marB="0">
                    <a:lnL>
                      <a:noFill/>
                    </a:lnL>
                    <a:lnR>
                      <a:noFill/>
                    </a:lnR>
                    <a:lnT>
                      <a:noFill/>
                    </a:lnT>
                    <a:lnB>
                      <a:noFill/>
                    </a:lnB>
                    <a:noFill/>
                  </a:tcPr>
                </a:tc>
                <a:extLst>
                  <a:ext uri="{0D108BD9-81ED-4DB2-BD59-A6C34878D82A}">
                    <a16:rowId xmlns:a16="http://schemas.microsoft.com/office/drawing/2014/main" val="3564476593"/>
                  </a:ext>
                </a:extLst>
              </a:tr>
            </a:tbl>
          </a:graphicData>
        </a:graphic>
      </p:graphicFrame>
      <p:graphicFrame>
        <p:nvGraphicFramePr>
          <p:cNvPr id="4" name="Table 3">
            <a:extLst>
              <a:ext uri="{FF2B5EF4-FFF2-40B4-BE49-F238E27FC236}">
                <a16:creationId xmlns:a16="http://schemas.microsoft.com/office/drawing/2014/main" id="{D50B914E-A419-557F-A70D-6EB01C80B834}"/>
              </a:ext>
            </a:extLst>
          </p:cNvPr>
          <p:cNvGraphicFramePr>
            <a:graphicFrameLocks noGrp="1"/>
          </p:cNvGraphicFramePr>
          <p:nvPr>
            <p:extLst>
              <p:ext uri="{D42A27DB-BD31-4B8C-83A1-F6EECF244321}">
                <p14:modId xmlns:p14="http://schemas.microsoft.com/office/powerpoint/2010/main" val="3360023354"/>
              </p:ext>
            </p:extLst>
          </p:nvPr>
        </p:nvGraphicFramePr>
        <p:xfrm>
          <a:off x="1269812" y="2869052"/>
          <a:ext cx="10922187" cy="2743200"/>
        </p:xfrm>
        <a:graphic>
          <a:graphicData uri="http://schemas.openxmlformats.org/drawingml/2006/table">
            <a:tbl>
              <a:tblPr firstRow="1" firstCol="1" bandRow="1"/>
              <a:tblGrid>
                <a:gridCol w="3303655">
                  <a:extLst>
                    <a:ext uri="{9D8B030D-6E8A-4147-A177-3AD203B41FA5}">
                      <a16:colId xmlns:a16="http://schemas.microsoft.com/office/drawing/2014/main" val="4098976225"/>
                    </a:ext>
                  </a:extLst>
                </a:gridCol>
                <a:gridCol w="7618532">
                  <a:extLst>
                    <a:ext uri="{9D8B030D-6E8A-4147-A177-3AD203B41FA5}">
                      <a16:colId xmlns:a16="http://schemas.microsoft.com/office/drawing/2014/main" val="3334286956"/>
                    </a:ext>
                  </a:extLst>
                </a:gridCol>
              </a:tblGrid>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3.1.1.2</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Not to enlist the help of another person to commit the acts of domestic violence specified in paragraph 3.1.1.1</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1585117"/>
                  </a:ext>
                </a:extLst>
              </a:tr>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3.1.1.3</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not to enter the shared residence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4365559"/>
                  </a:ext>
                </a:extLst>
              </a:tr>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3.1.1.4</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not to enter, without the complainant's consent, the following parts of the shared residence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980289"/>
                  </a:ext>
                </a:extLst>
              </a:tr>
            </a:tbl>
          </a:graphicData>
        </a:graphic>
      </p:graphicFrame>
      <p:cxnSp>
        <p:nvCxnSpPr>
          <p:cNvPr id="6" name="Straight Connector 5">
            <a:extLst>
              <a:ext uri="{FF2B5EF4-FFF2-40B4-BE49-F238E27FC236}">
                <a16:creationId xmlns:a16="http://schemas.microsoft.com/office/drawing/2014/main" id="{D6C4DD64-1F84-122D-6CCE-60150C7A661F}"/>
              </a:ext>
            </a:extLst>
          </p:cNvPr>
          <p:cNvCxnSpPr/>
          <p:nvPr/>
        </p:nvCxnSpPr>
        <p:spPr>
          <a:xfrm flipV="1">
            <a:off x="4536141" y="0"/>
            <a:ext cx="0" cy="2869052"/>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9A3068C8-F111-D5B6-409F-44FF1CB486EA}"/>
              </a:ext>
            </a:extLst>
          </p:cNvPr>
          <p:cNvCxnSpPr/>
          <p:nvPr/>
        </p:nvCxnSpPr>
        <p:spPr>
          <a:xfrm flipV="1">
            <a:off x="1277471" y="0"/>
            <a:ext cx="0" cy="286905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06033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60F16EC-11C8-0E9C-899E-428680209CD2}"/>
              </a:ext>
            </a:extLst>
          </p:cNvPr>
          <p:cNvGraphicFramePr>
            <a:graphicFrameLocks noGrp="1"/>
          </p:cNvGraphicFramePr>
          <p:nvPr>
            <p:extLst>
              <p:ext uri="{D42A27DB-BD31-4B8C-83A1-F6EECF244321}">
                <p14:modId xmlns:p14="http://schemas.microsoft.com/office/powerpoint/2010/main" val="2854548005"/>
              </p:ext>
            </p:extLst>
          </p:nvPr>
        </p:nvGraphicFramePr>
        <p:xfrm>
          <a:off x="0" y="0"/>
          <a:ext cx="12192000" cy="6827014"/>
        </p:xfrm>
        <a:graphic>
          <a:graphicData uri="http://schemas.openxmlformats.org/drawingml/2006/table">
            <a:tbl>
              <a:tblPr firstRow="1" firstCol="1" bandRow="1"/>
              <a:tblGrid>
                <a:gridCol w="1187051">
                  <a:extLst>
                    <a:ext uri="{9D8B030D-6E8A-4147-A177-3AD203B41FA5}">
                      <a16:colId xmlns:a16="http://schemas.microsoft.com/office/drawing/2014/main" val="1071962297"/>
                    </a:ext>
                  </a:extLst>
                </a:gridCol>
                <a:gridCol w="3328688">
                  <a:extLst>
                    <a:ext uri="{9D8B030D-6E8A-4147-A177-3AD203B41FA5}">
                      <a16:colId xmlns:a16="http://schemas.microsoft.com/office/drawing/2014/main" val="4273015463"/>
                    </a:ext>
                  </a:extLst>
                </a:gridCol>
                <a:gridCol w="7676261">
                  <a:extLst>
                    <a:ext uri="{9D8B030D-6E8A-4147-A177-3AD203B41FA5}">
                      <a16:colId xmlns:a16="http://schemas.microsoft.com/office/drawing/2014/main" val="374558259"/>
                    </a:ext>
                  </a:extLst>
                </a:gridCol>
              </a:tblGrid>
              <a:tr h="1035814">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3.1.1.5</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not to enter, without the complainant's consent, the complainant's residence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4927241"/>
                  </a:ext>
                </a:extLst>
              </a:tr>
              <a:tr h="1192696">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3.1.1.6</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not to enter, without the complainant's consent, the complainant's place of employment at: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5378884"/>
                  </a:ext>
                </a:extLst>
              </a:tr>
              <a:tr h="1192696">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3.1.1.7</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not to enter, without the complainant's consent, the complainant's place of study at: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8707145"/>
                  </a:ext>
                </a:extLst>
              </a:tr>
              <a:tr h="1490870">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3.1.1.8</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not to prevent the complainant or any child who ordinarily lives or lived in the shared residence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from entering or remaining in the shared residence, or any part thereof.</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9255555"/>
                  </a:ext>
                </a:extLst>
              </a:tr>
              <a:tr h="1789043">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3.1.1.9</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not to commit any of the following acts, to wit: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9555839"/>
                  </a:ext>
                </a:extLst>
              </a:tr>
            </a:tbl>
          </a:graphicData>
        </a:graphic>
      </p:graphicFrame>
    </p:spTree>
    <p:extLst>
      <p:ext uri="{BB962C8B-B14F-4D97-AF65-F5344CB8AC3E}">
        <p14:creationId xmlns:p14="http://schemas.microsoft.com/office/powerpoint/2010/main" val="1551973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627A3D2-599A-EFAA-5E13-3D8797118C9C}"/>
              </a:ext>
            </a:extLst>
          </p:cNvPr>
          <p:cNvGraphicFramePr>
            <a:graphicFrameLocks noGrp="1"/>
          </p:cNvGraphicFramePr>
          <p:nvPr>
            <p:extLst>
              <p:ext uri="{D42A27DB-BD31-4B8C-83A1-F6EECF244321}">
                <p14:modId xmlns:p14="http://schemas.microsoft.com/office/powerpoint/2010/main" val="1840500481"/>
              </p:ext>
            </p:extLst>
          </p:nvPr>
        </p:nvGraphicFramePr>
        <p:xfrm>
          <a:off x="0" y="1"/>
          <a:ext cx="12192000" cy="6867433"/>
        </p:xfrm>
        <a:graphic>
          <a:graphicData uri="http://schemas.openxmlformats.org/drawingml/2006/table">
            <a:tbl>
              <a:tblPr firstRow="1" firstCol="1" bandRow="1"/>
              <a:tblGrid>
                <a:gridCol w="1187051">
                  <a:extLst>
                    <a:ext uri="{9D8B030D-6E8A-4147-A177-3AD203B41FA5}">
                      <a16:colId xmlns:a16="http://schemas.microsoft.com/office/drawing/2014/main" val="3139041151"/>
                    </a:ext>
                  </a:extLst>
                </a:gridCol>
                <a:gridCol w="3328688">
                  <a:extLst>
                    <a:ext uri="{9D8B030D-6E8A-4147-A177-3AD203B41FA5}">
                      <a16:colId xmlns:a16="http://schemas.microsoft.com/office/drawing/2014/main" val="1561545916"/>
                    </a:ext>
                  </a:extLst>
                </a:gridCol>
                <a:gridCol w="7676261">
                  <a:extLst>
                    <a:ext uri="{9D8B030D-6E8A-4147-A177-3AD203B41FA5}">
                      <a16:colId xmlns:a16="http://schemas.microsoft.com/office/drawing/2014/main" val="4073275064"/>
                    </a:ext>
                  </a:extLst>
                </a:gridCol>
              </a:tblGrid>
              <a:tr h="988079">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3.1.1.10</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to pay interim maintenance in the sum of R per month/week until the return date. The matter is also referred to the Maintenance Court for a maintenance investigation.</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2409332"/>
                  </a:ext>
                </a:extLst>
              </a:tr>
              <a:tr h="600166">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3.1.1.11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to make rent or mortgage payments in the sum of R per month/annum.</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8217065"/>
                  </a:ext>
                </a:extLst>
              </a:tr>
              <a:tr h="1811478">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3.1.1.12</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to pay the following to the complainant as emergency monetary relief:</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(i)…………………………………………………………………………</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03427"/>
                  </a:ext>
                </a:extLst>
              </a:tr>
              <a:tr h="1646798">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3.1.1.13</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return the following property to the complainant: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9879077"/>
                  </a:ext>
                </a:extLst>
              </a:tr>
              <a:tr h="1811478">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3.1.1.14</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surrender the following weapon(s) in the possession of the 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7210340"/>
                  </a:ext>
                </a:extLst>
              </a:tr>
            </a:tbl>
          </a:graphicData>
        </a:graphic>
      </p:graphicFrame>
    </p:spTree>
    <p:extLst>
      <p:ext uri="{BB962C8B-B14F-4D97-AF65-F5344CB8AC3E}">
        <p14:creationId xmlns:p14="http://schemas.microsoft.com/office/powerpoint/2010/main" val="279871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4F80FEA-3047-AE2A-62EB-1A8586D6FE51}"/>
              </a:ext>
            </a:extLst>
          </p:cNvPr>
          <p:cNvGraphicFramePr>
            <a:graphicFrameLocks noGrp="1"/>
          </p:cNvGraphicFramePr>
          <p:nvPr>
            <p:extLst>
              <p:ext uri="{D42A27DB-BD31-4B8C-83A1-F6EECF244321}">
                <p14:modId xmlns:p14="http://schemas.microsoft.com/office/powerpoint/2010/main" val="1372470205"/>
              </p:ext>
            </p:extLst>
          </p:nvPr>
        </p:nvGraphicFramePr>
        <p:xfrm>
          <a:off x="0" y="1"/>
          <a:ext cx="12192000" cy="1272462"/>
        </p:xfrm>
        <a:graphic>
          <a:graphicData uri="http://schemas.openxmlformats.org/drawingml/2006/table">
            <a:tbl>
              <a:tblPr firstRow="1" firstCol="1" bandRow="1"/>
              <a:tblGrid>
                <a:gridCol w="1172538">
                  <a:extLst>
                    <a:ext uri="{9D8B030D-6E8A-4147-A177-3AD203B41FA5}">
                      <a16:colId xmlns:a16="http://schemas.microsoft.com/office/drawing/2014/main" val="1756432505"/>
                    </a:ext>
                  </a:extLst>
                </a:gridCol>
                <a:gridCol w="3342285">
                  <a:extLst>
                    <a:ext uri="{9D8B030D-6E8A-4147-A177-3AD203B41FA5}">
                      <a16:colId xmlns:a16="http://schemas.microsoft.com/office/drawing/2014/main" val="2058917872"/>
                    </a:ext>
                  </a:extLst>
                </a:gridCol>
                <a:gridCol w="7677177">
                  <a:extLst>
                    <a:ext uri="{9D8B030D-6E8A-4147-A177-3AD203B41FA5}">
                      <a16:colId xmlns:a16="http://schemas.microsoft.com/office/drawing/2014/main" val="1149533771"/>
                    </a:ext>
                  </a:extLst>
                </a:gridCol>
              </a:tblGrid>
              <a:tr h="645108">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(Tick box and complete where necessary)</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1065087"/>
                  </a:ext>
                </a:extLst>
              </a:tr>
              <a:tr h="282913">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 ADDITIONAL ORDERS</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ZA"/>
                    </a:p>
                  </a:txBody>
                  <a:tcPr/>
                </a:tc>
                <a:extLst>
                  <a:ext uri="{0D108BD9-81ED-4DB2-BD59-A6C34878D82A}">
                    <a16:rowId xmlns:a16="http://schemas.microsoft.com/office/drawing/2014/main" val="428605566"/>
                  </a:ext>
                </a:extLst>
              </a:tr>
              <a:tr h="322554">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4.1</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It is further ordered that-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21267439"/>
                  </a:ext>
                </a:extLst>
              </a:tr>
            </a:tbl>
          </a:graphicData>
        </a:graphic>
      </p:graphicFrame>
      <p:graphicFrame>
        <p:nvGraphicFramePr>
          <p:cNvPr id="3" name="Table 2">
            <a:extLst>
              <a:ext uri="{FF2B5EF4-FFF2-40B4-BE49-F238E27FC236}">
                <a16:creationId xmlns:a16="http://schemas.microsoft.com/office/drawing/2014/main" id="{599AFD92-C172-E3E3-A551-99B43D0DF384}"/>
              </a:ext>
            </a:extLst>
          </p:cNvPr>
          <p:cNvGraphicFramePr>
            <a:graphicFrameLocks noGrp="1"/>
          </p:cNvGraphicFramePr>
          <p:nvPr>
            <p:extLst>
              <p:ext uri="{D42A27DB-BD31-4B8C-83A1-F6EECF244321}">
                <p14:modId xmlns:p14="http://schemas.microsoft.com/office/powerpoint/2010/main" val="3506155467"/>
              </p:ext>
            </p:extLst>
          </p:nvPr>
        </p:nvGraphicFramePr>
        <p:xfrm>
          <a:off x="0" y="1272464"/>
          <a:ext cx="12192000" cy="5585536"/>
        </p:xfrm>
        <a:graphic>
          <a:graphicData uri="http://schemas.openxmlformats.org/drawingml/2006/table">
            <a:tbl>
              <a:tblPr firstRow="1" firstCol="1" bandRow="1"/>
              <a:tblGrid>
                <a:gridCol w="1187051">
                  <a:extLst>
                    <a:ext uri="{9D8B030D-6E8A-4147-A177-3AD203B41FA5}">
                      <a16:colId xmlns:a16="http://schemas.microsoft.com/office/drawing/2014/main" val="140628529"/>
                    </a:ext>
                  </a:extLst>
                </a:gridCol>
                <a:gridCol w="3328688">
                  <a:extLst>
                    <a:ext uri="{9D8B030D-6E8A-4147-A177-3AD203B41FA5}">
                      <a16:colId xmlns:a16="http://schemas.microsoft.com/office/drawing/2014/main" val="2663443750"/>
                    </a:ext>
                  </a:extLst>
                </a:gridCol>
                <a:gridCol w="7676261">
                  <a:extLst>
                    <a:ext uri="{9D8B030D-6E8A-4147-A177-3AD203B41FA5}">
                      <a16:colId xmlns:a16="http://schemas.microsoft.com/office/drawing/2014/main" val="1388004031"/>
                    </a:ext>
                  </a:extLst>
                </a:gridCol>
              </a:tblGrid>
              <a:tr h="3840056">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4.1.1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A peace officer, namely ……………………………………..  accompanies to the following residence : ……………………………………………… in order to assist with arrangements regarding the collection of personal property, </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8686531"/>
                  </a:ext>
                </a:extLst>
              </a:tr>
              <a:tr h="1745480">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4.1.2</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A member of the South African Police Service at …………….. station seizes the following weapon(s) in the possession of the Respondent, </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4969543"/>
                  </a:ext>
                </a:extLst>
              </a:tr>
            </a:tbl>
          </a:graphicData>
        </a:graphic>
      </p:graphicFrame>
    </p:spTree>
    <p:extLst>
      <p:ext uri="{BB962C8B-B14F-4D97-AF65-F5344CB8AC3E}">
        <p14:creationId xmlns:p14="http://schemas.microsoft.com/office/powerpoint/2010/main" val="184326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92F9AF9-9552-523E-20F0-355DBF737EFF}"/>
              </a:ext>
            </a:extLst>
          </p:cNvPr>
          <p:cNvGraphicFramePr>
            <a:graphicFrameLocks noGrp="1"/>
          </p:cNvGraphicFramePr>
          <p:nvPr>
            <p:extLst>
              <p:ext uri="{D42A27DB-BD31-4B8C-83A1-F6EECF244321}">
                <p14:modId xmlns:p14="http://schemas.microsoft.com/office/powerpoint/2010/main" val="4212154059"/>
              </p:ext>
            </p:extLst>
          </p:nvPr>
        </p:nvGraphicFramePr>
        <p:xfrm>
          <a:off x="0" y="1"/>
          <a:ext cx="12192000" cy="6840092"/>
        </p:xfrm>
        <a:graphic>
          <a:graphicData uri="http://schemas.openxmlformats.org/drawingml/2006/table">
            <a:tbl>
              <a:tblPr firstRow="1" firstCol="1" bandRow="1"/>
              <a:tblGrid>
                <a:gridCol w="1187051">
                  <a:extLst>
                    <a:ext uri="{9D8B030D-6E8A-4147-A177-3AD203B41FA5}">
                      <a16:colId xmlns:a16="http://schemas.microsoft.com/office/drawing/2014/main" val="3367567702"/>
                    </a:ext>
                  </a:extLst>
                </a:gridCol>
                <a:gridCol w="3328687">
                  <a:extLst>
                    <a:ext uri="{9D8B030D-6E8A-4147-A177-3AD203B41FA5}">
                      <a16:colId xmlns:a16="http://schemas.microsoft.com/office/drawing/2014/main" val="3357150525"/>
                    </a:ext>
                  </a:extLst>
                </a:gridCol>
                <a:gridCol w="7676262">
                  <a:extLst>
                    <a:ext uri="{9D8B030D-6E8A-4147-A177-3AD203B41FA5}">
                      <a16:colId xmlns:a16="http://schemas.microsoft.com/office/drawing/2014/main" val="2467965566"/>
                    </a:ext>
                  </a:extLst>
                </a:gridCol>
              </a:tblGrid>
              <a:tr h="480999">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4.1.3</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The complainant's home, study or work details not be disclosed to the Respondent.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8243751"/>
                  </a:ext>
                </a:extLst>
              </a:tr>
              <a:tr h="1159455">
                <a:tc>
                  <a:txBody>
                    <a:bodyPr/>
                    <a:lstStyle/>
                    <a:p>
                      <a:pPr algn="l"/>
                      <a:endParaRPr lang="en-ZA" sz="2000" kern="100">
                        <a:effectLst/>
                        <a:latin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4.1.4</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a:effectLst/>
                          <a:latin typeface="Ebrima" panose="02000000000000000000" pitchFamily="2" charset="0"/>
                          <a:ea typeface="Calibri" panose="020F0502020204030204" pitchFamily="34" charset="0"/>
                          <a:cs typeface="Times New Roman" panose="02020603050405020304" pitchFamily="18" charset="0"/>
                        </a:rPr>
                        <a:t>The Respondent is ordered not to have any contact with the following child(ren) ………………….. until an enquiry has been concluded in terms of the Children's Act. The matter is referred to the Children s Court for an enquiry.</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426141"/>
                  </a:ext>
                </a:extLst>
              </a:tr>
              <a:tr h="2487705">
                <a:tc>
                  <a:txBody>
                    <a:bodyPr/>
                    <a:lstStyle/>
                    <a:p>
                      <a:pPr algn="l"/>
                      <a:endParaRPr lang="en-ZA" sz="2000" kern="100">
                        <a:effectLst/>
                        <a:latin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4.1.5</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The respondent is allowed contact with the following child(ren)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On the following basis, until an enquiry has been concluded in terms of the Children’s Act: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The matter is referred to the Children's Court for an enquiry.</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9252257"/>
                  </a:ext>
                </a:extLst>
              </a:tr>
              <a:tr h="1304387">
                <a:tc>
                  <a:txBody>
                    <a:bodyPr/>
                    <a:lstStyle/>
                    <a:p>
                      <a:pPr algn="l"/>
                      <a:endParaRPr lang="en-ZA" sz="2000" kern="100">
                        <a:effectLst/>
                        <a:latin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4.1.6</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The respondent: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2735627"/>
                  </a:ext>
                </a:extLst>
              </a:tr>
              <a:tr h="1014523">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4.2</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a:effectLst/>
                        <a:latin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 warrant of arrest is authorised for the arrest of the respondent, the execution of which is suspended subject to the respondent's compliance with the provisions of the protection order as stated above.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46144643"/>
                  </a:ext>
                </a:extLst>
              </a:tr>
            </a:tbl>
          </a:graphicData>
        </a:graphic>
      </p:graphicFrame>
    </p:spTree>
    <p:extLst>
      <p:ext uri="{BB962C8B-B14F-4D97-AF65-F5344CB8AC3E}">
        <p14:creationId xmlns:p14="http://schemas.microsoft.com/office/powerpoint/2010/main" val="192678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843DBA4-0C33-A0FE-E2A2-3D28FECD752E}"/>
              </a:ext>
            </a:extLst>
          </p:cNvPr>
          <p:cNvGraphicFramePr>
            <a:graphicFrameLocks noGrp="1"/>
          </p:cNvGraphicFramePr>
          <p:nvPr>
            <p:extLst>
              <p:ext uri="{D42A27DB-BD31-4B8C-83A1-F6EECF244321}">
                <p14:modId xmlns:p14="http://schemas.microsoft.com/office/powerpoint/2010/main" val="2532498240"/>
              </p:ext>
            </p:extLst>
          </p:nvPr>
        </p:nvGraphicFramePr>
        <p:xfrm>
          <a:off x="0" y="0"/>
          <a:ext cx="12192000" cy="3962400"/>
        </p:xfrm>
        <a:graphic>
          <a:graphicData uri="http://schemas.openxmlformats.org/drawingml/2006/table">
            <a:tbl>
              <a:tblPr firstRow="1" firstCol="1" bandRow="1"/>
              <a:tblGrid>
                <a:gridCol w="1187052">
                  <a:extLst>
                    <a:ext uri="{9D8B030D-6E8A-4147-A177-3AD203B41FA5}">
                      <a16:colId xmlns:a16="http://schemas.microsoft.com/office/drawing/2014/main" val="3957928862"/>
                    </a:ext>
                  </a:extLst>
                </a:gridCol>
                <a:gridCol w="3328687">
                  <a:extLst>
                    <a:ext uri="{9D8B030D-6E8A-4147-A177-3AD203B41FA5}">
                      <a16:colId xmlns:a16="http://schemas.microsoft.com/office/drawing/2014/main" val="445651063"/>
                    </a:ext>
                  </a:extLst>
                </a:gridCol>
                <a:gridCol w="7676261">
                  <a:extLst>
                    <a:ext uri="{9D8B030D-6E8A-4147-A177-3AD203B41FA5}">
                      <a16:colId xmlns:a16="http://schemas.microsoft.com/office/drawing/2014/main" val="445408962"/>
                    </a:ext>
                  </a:extLst>
                </a:gridCol>
              </a:tblGrid>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4.3</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In terms of sections 5(3)(a) and 13(1)(a) of the Act,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the clerk of the court ............................... (name &amp; surname)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member of the South African Police Service of ………………………. (station)</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peace officer</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buFont typeface="Symbol" panose="05050102010706020507" pitchFamily="18" charset="2"/>
                        <a:buChar char=""/>
                      </a:pPr>
                      <a:r>
                        <a:rPr lang="en-ZA" sz="2000" kern="100" dirty="0">
                          <a:effectLst/>
                          <a:latin typeface="Ebrima" panose="02000000000000000000" pitchFamily="2" charset="0"/>
                          <a:ea typeface="Calibri" panose="020F0502020204030204" pitchFamily="34" charset="0"/>
                          <a:cs typeface="Times New Roman" panose="02020603050405020304" pitchFamily="18" charset="0"/>
                        </a:rPr>
                        <a:t>sheriff</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is hereby directed to serve this order, together with certified copies of the application for a protection order, supporting documents, supporting affidavit and record of evidence on the respondent by hand or electronically.</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8410180"/>
                  </a:ext>
                </a:extLst>
              </a:tr>
              <a:tr h="190500">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4.4</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 copy of this order and the copy of warrant of arrest must be forwarded to the ……………………….. Police Station, once this interim order has been served on the 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0410994"/>
                  </a:ext>
                </a:extLst>
              </a:tr>
            </a:tbl>
          </a:graphicData>
        </a:graphic>
      </p:graphicFrame>
      <p:graphicFrame>
        <p:nvGraphicFramePr>
          <p:cNvPr id="3" name="Table 2">
            <a:extLst>
              <a:ext uri="{FF2B5EF4-FFF2-40B4-BE49-F238E27FC236}">
                <a16:creationId xmlns:a16="http://schemas.microsoft.com/office/drawing/2014/main" id="{3DA9C79F-AB69-33AC-BB1D-5C18F5307AB3}"/>
              </a:ext>
            </a:extLst>
          </p:cNvPr>
          <p:cNvGraphicFramePr>
            <a:graphicFrameLocks noGrp="1"/>
          </p:cNvGraphicFramePr>
          <p:nvPr>
            <p:extLst>
              <p:ext uri="{D42A27DB-BD31-4B8C-83A1-F6EECF244321}">
                <p14:modId xmlns:p14="http://schemas.microsoft.com/office/powerpoint/2010/main" val="2906510247"/>
              </p:ext>
            </p:extLst>
          </p:nvPr>
        </p:nvGraphicFramePr>
        <p:xfrm>
          <a:off x="-1" y="3962400"/>
          <a:ext cx="12191999" cy="2743200"/>
        </p:xfrm>
        <a:graphic>
          <a:graphicData uri="http://schemas.openxmlformats.org/drawingml/2006/table">
            <a:tbl>
              <a:tblPr firstRow="1" firstCol="1" bandRow="1"/>
              <a:tblGrid>
                <a:gridCol w="1187051">
                  <a:extLst>
                    <a:ext uri="{9D8B030D-6E8A-4147-A177-3AD203B41FA5}">
                      <a16:colId xmlns:a16="http://schemas.microsoft.com/office/drawing/2014/main" val="851062806"/>
                    </a:ext>
                  </a:extLst>
                </a:gridCol>
                <a:gridCol w="3328687">
                  <a:extLst>
                    <a:ext uri="{9D8B030D-6E8A-4147-A177-3AD203B41FA5}">
                      <a16:colId xmlns:a16="http://schemas.microsoft.com/office/drawing/2014/main" val="3372702869"/>
                    </a:ext>
                  </a:extLst>
                </a:gridCol>
                <a:gridCol w="7676261">
                  <a:extLst>
                    <a:ext uri="{9D8B030D-6E8A-4147-A177-3AD203B41FA5}">
                      <a16:colId xmlns:a16="http://schemas.microsoft.com/office/drawing/2014/main" val="1776663992"/>
                    </a:ext>
                  </a:extLst>
                </a:gridCol>
              </a:tblGrid>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4.5</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A copy of this order and the original warrant of arrest must be served immediately to the complainant, once this interim order has been served on the respondent.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1970044"/>
                  </a:ext>
                </a:extLst>
              </a:tr>
              <a:tr h="190500">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4.6</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Any other order/condition/recommendation/remark:</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i</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(iii)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(iv)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(v)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5916437"/>
                  </a:ext>
                </a:extLst>
              </a:tr>
            </a:tbl>
          </a:graphicData>
        </a:graphic>
      </p:graphicFrame>
    </p:spTree>
    <p:extLst>
      <p:ext uri="{BB962C8B-B14F-4D97-AF65-F5344CB8AC3E}">
        <p14:creationId xmlns:p14="http://schemas.microsoft.com/office/powerpoint/2010/main" val="310906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3CE8E81-FD80-61B2-4090-7F552A92B051}"/>
              </a:ext>
            </a:extLst>
          </p:cNvPr>
          <p:cNvGraphicFramePr>
            <a:graphicFrameLocks noGrp="1"/>
          </p:cNvGraphicFramePr>
          <p:nvPr>
            <p:extLst>
              <p:ext uri="{D42A27DB-BD31-4B8C-83A1-F6EECF244321}">
                <p14:modId xmlns:p14="http://schemas.microsoft.com/office/powerpoint/2010/main" val="3407484564"/>
              </p:ext>
            </p:extLst>
          </p:nvPr>
        </p:nvGraphicFramePr>
        <p:xfrm>
          <a:off x="0" y="0"/>
          <a:ext cx="12192000" cy="609600"/>
        </p:xfrm>
        <a:graphic>
          <a:graphicData uri="http://schemas.openxmlformats.org/drawingml/2006/table">
            <a:tbl>
              <a:tblPr firstRow="1" firstCol="1" bandRow="1"/>
              <a:tblGrid>
                <a:gridCol w="3204908">
                  <a:extLst>
                    <a:ext uri="{9D8B030D-6E8A-4147-A177-3AD203B41FA5}">
                      <a16:colId xmlns:a16="http://schemas.microsoft.com/office/drawing/2014/main" val="2669335295"/>
                    </a:ext>
                  </a:extLst>
                </a:gridCol>
                <a:gridCol w="8987092">
                  <a:extLst>
                    <a:ext uri="{9D8B030D-6E8A-4147-A177-3AD203B41FA5}">
                      <a16:colId xmlns:a16="http://schemas.microsoft.com/office/drawing/2014/main" val="2818793710"/>
                    </a:ext>
                  </a:extLst>
                </a:gridCol>
              </a:tblGrid>
              <a:tr h="190500">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(Tick box and complete where necessary)</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4732618"/>
                  </a:ext>
                </a:extLst>
              </a:tr>
              <a:tr h="190500">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5</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DATE OF CONFIRMATION OF ORDER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4836345"/>
                  </a:ext>
                </a:extLst>
              </a:tr>
            </a:tbl>
          </a:graphicData>
        </a:graphic>
      </p:graphicFrame>
      <p:graphicFrame>
        <p:nvGraphicFramePr>
          <p:cNvPr id="3" name="Table 2">
            <a:extLst>
              <a:ext uri="{FF2B5EF4-FFF2-40B4-BE49-F238E27FC236}">
                <a16:creationId xmlns:a16="http://schemas.microsoft.com/office/drawing/2014/main" id="{12CDB857-29B7-54D2-4726-B50FC7FF4EF9}"/>
              </a:ext>
            </a:extLst>
          </p:cNvPr>
          <p:cNvGraphicFramePr>
            <a:graphicFrameLocks noGrp="1"/>
          </p:cNvGraphicFramePr>
          <p:nvPr>
            <p:extLst>
              <p:ext uri="{D42A27DB-BD31-4B8C-83A1-F6EECF244321}">
                <p14:modId xmlns:p14="http://schemas.microsoft.com/office/powerpoint/2010/main" val="1095838067"/>
              </p:ext>
            </p:extLst>
          </p:nvPr>
        </p:nvGraphicFramePr>
        <p:xfrm>
          <a:off x="0" y="609600"/>
          <a:ext cx="12192000" cy="3962400"/>
        </p:xfrm>
        <a:graphic>
          <a:graphicData uri="http://schemas.openxmlformats.org/drawingml/2006/table">
            <a:tbl>
              <a:tblPr firstRow="1" firstCol="1" bandRow="1"/>
              <a:tblGrid>
                <a:gridCol w="1081730">
                  <a:extLst>
                    <a:ext uri="{9D8B030D-6E8A-4147-A177-3AD203B41FA5}">
                      <a16:colId xmlns:a16="http://schemas.microsoft.com/office/drawing/2014/main" val="3477693267"/>
                    </a:ext>
                  </a:extLst>
                </a:gridCol>
                <a:gridCol w="3033352">
                  <a:extLst>
                    <a:ext uri="{9D8B030D-6E8A-4147-A177-3AD203B41FA5}">
                      <a16:colId xmlns:a16="http://schemas.microsoft.com/office/drawing/2014/main" val="1676889934"/>
                    </a:ext>
                  </a:extLst>
                </a:gridCol>
                <a:gridCol w="6995188">
                  <a:extLst>
                    <a:ext uri="{9D8B030D-6E8A-4147-A177-3AD203B41FA5}">
                      <a16:colId xmlns:a16="http://schemas.microsoft.com/office/drawing/2014/main" val="1462925013"/>
                    </a:ext>
                  </a:extLst>
                </a:gridCol>
                <a:gridCol w="1081730">
                  <a:extLst>
                    <a:ext uri="{9D8B030D-6E8A-4147-A177-3AD203B41FA5}">
                      <a16:colId xmlns:a16="http://schemas.microsoft.com/office/drawing/2014/main" val="2420917625"/>
                    </a:ext>
                  </a:extLst>
                </a:gridCol>
              </a:tblGrid>
              <a:tr h="190500">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5.1</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b="1" kern="100">
                          <a:effectLst/>
                          <a:latin typeface="Ebrima" panose="02000000000000000000" pitchFamily="2" charset="0"/>
                          <a:ea typeface="Calibri" panose="020F0502020204030204" pitchFamily="34" charset="0"/>
                          <a:cs typeface="Times New Roman" panose="02020603050405020304" pitchFamily="18" charset="0"/>
                        </a:rPr>
                        <a:t>The respondent</a:t>
                      </a:r>
                      <a:r>
                        <a:rPr lang="en-ZA" sz="2000" kern="100">
                          <a:effectLst/>
                          <a:latin typeface="Ebrima" panose="02000000000000000000" pitchFamily="2" charset="0"/>
                          <a:ea typeface="Calibri" panose="020F0502020204030204" pitchFamily="34" charset="0"/>
                          <a:cs typeface="Times New Roman" panose="02020603050405020304" pitchFamily="18" charset="0"/>
                        </a:rPr>
                        <a:t> is hereby informed of their right to appear in the Magistrate's Court at …………… on the ……………… day of ………..... 20...... at 08:30 in order to give reasons why the interim protection order should not be confirmed and made final; and of their right 1o have the matter heard on an earlier date after at least 24 hours' written notice to the complainant and the aforesaid court.</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11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839712"/>
                  </a:ext>
                </a:extLst>
              </a:tr>
              <a:tr h="190500">
                <a:tc>
                  <a:txBody>
                    <a:bodyPr/>
                    <a:lstStyle/>
                    <a:p>
                      <a:pPr algn="l"/>
                      <a:r>
                        <a:rPr lang="en-ZA" sz="2000" kern="100">
                          <a:effectLst/>
                          <a:latin typeface="Ebrima" panose="02000000000000000000" pitchFamily="2" charset="0"/>
                          <a:ea typeface="Calibri" panose="020F0502020204030204" pitchFamily="34" charset="0"/>
                          <a:cs typeface="Times New Roman" panose="02020603050405020304" pitchFamily="18" charset="0"/>
                        </a:rPr>
                        <a:t>5.2</a:t>
                      </a:r>
                      <a:endParaRPr lang="en-Z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20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The respondent</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is further informed that if they do not appear in court on the above-mentioned date and time, and the court is satisfied that this notice was properly served on them, and is satisfied that they committed or are committing an act of domestic violence, this order will be confirmed and made final.</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11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3301221"/>
                  </a:ext>
                </a:extLst>
              </a:tr>
            </a:tbl>
          </a:graphicData>
        </a:graphic>
      </p:graphicFrame>
      <p:graphicFrame>
        <p:nvGraphicFramePr>
          <p:cNvPr id="4" name="Table 3">
            <a:extLst>
              <a:ext uri="{FF2B5EF4-FFF2-40B4-BE49-F238E27FC236}">
                <a16:creationId xmlns:a16="http://schemas.microsoft.com/office/drawing/2014/main" id="{EFF21BC9-F548-E528-26BF-336341FBBBE2}"/>
              </a:ext>
            </a:extLst>
          </p:cNvPr>
          <p:cNvGraphicFramePr>
            <a:graphicFrameLocks noGrp="1"/>
          </p:cNvGraphicFramePr>
          <p:nvPr>
            <p:extLst>
              <p:ext uri="{D42A27DB-BD31-4B8C-83A1-F6EECF244321}">
                <p14:modId xmlns:p14="http://schemas.microsoft.com/office/powerpoint/2010/main" val="1836845568"/>
              </p:ext>
            </p:extLst>
          </p:nvPr>
        </p:nvGraphicFramePr>
        <p:xfrm>
          <a:off x="0" y="4572000"/>
          <a:ext cx="12192000" cy="914400"/>
        </p:xfrm>
        <a:graphic>
          <a:graphicData uri="http://schemas.openxmlformats.org/drawingml/2006/table">
            <a:tbl>
              <a:tblPr firstRow="1" firstCol="1" bandRow="1"/>
              <a:tblGrid>
                <a:gridCol w="1081730">
                  <a:extLst>
                    <a:ext uri="{9D8B030D-6E8A-4147-A177-3AD203B41FA5}">
                      <a16:colId xmlns:a16="http://schemas.microsoft.com/office/drawing/2014/main" val="2965196553"/>
                    </a:ext>
                  </a:extLst>
                </a:gridCol>
                <a:gridCol w="3033352">
                  <a:extLst>
                    <a:ext uri="{9D8B030D-6E8A-4147-A177-3AD203B41FA5}">
                      <a16:colId xmlns:a16="http://schemas.microsoft.com/office/drawing/2014/main" val="673309804"/>
                    </a:ext>
                  </a:extLst>
                </a:gridCol>
                <a:gridCol w="6995188">
                  <a:extLst>
                    <a:ext uri="{9D8B030D-6E8A-4147-A177-3AD203B41FA5}">
                      <a16:colId xmlns:a16="http://schemas.microsoft.com/office/drawing/2014/main" val="2312540520"/>
                    </a:ext>
                  </a:extLst>
                </a:gridCol>
                <a:gridCol w="1081730">
                  <a:extLst>
                    <a:ext uri="{9D8B030D-6E8A-4147-A177-3AD203B41FA5}">
                      <a16:colId xmlns:a16="http://schemas.microsoft.com/office/drawing/2014/main" val="3682744718"/>
                    </a:ext>
                  </a:extLst>
                </a:gridCol>
              </a:tblGrid>
              <a:tr h="190500">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MAGISTRATE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2000" kern="100" dirty="0">
                          <a:effectLst/>
                          <a:latin typeface="Ebrima" panose="02000000000000000000" pitchFamily="2" charset="0"/>
                          <a:ea typeface="Calibri" panose="020F0502020204030204" pitchFamily="34" charset="0"/>
                          <a:cs typeface="Times New Roman" panose="02020603050405020304" pitchFamily="18" charset="0"/>
                        </a:rPr>
                        <a:t>DATE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11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4140412"/>
                  </a:ext>
                </a:extLst>
              </a:tr>
            </a:tbl>
          </a:graphicData>
        </a:graphic>
      </p:graphicFrame>
      <p:sp>
        <p:nvSpPr>
          <p:cNvPr id="5" name="Rectangle 1">
            <a:extLst>
              <a:ext uri="{FF2B5EF4-FFF2-40B4-BE49-F238E27FC236}">
                <a16:creationId xmlns:a16="http://schemas.microsoft.com/office/drawing/2014/main" id="{9A0E81E1-BBE2-8703-E676-A5A328F44505}"/>
              </a:ext>
            </a:extLst>
          </p:cNvPr>
          <p:cNvSpPr>
            <a:spLocks noChangeArrowheads="1"/>
          </p:cNvSpPr>
          <p:nvPr/>
        </p:nvSpPr>
        <p:spPr bwMode="auto">
          <a:xfrm>
            <a:off x="2660650" y="3635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152637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FA0FA-465A-CDC1-E8E7-97888C62988C}"/>
              </a:ext>
            </a:extLst>
          </p:cNvPr>
          <p:cNvSpPr>
            <a:spLocks noGrp="1"/>
          </p:cNvSpPr>
          <p:nvPr>
            <p:ph type="ctrTitle"/>
          </p:nvPr>
        </p:nvSpPr>
        <p:spPr>
          <a:xfrm>
            <a:off x="0" y="1"/>
            <a:ext cx="12192000" cy="1680881"/>
          </a:xfrm>
        </p:spPr>
        <p:txBody>
          <a:bodyPr>
            <a:normAutofit fontScale="90000"/>
          </a:bodyPr>
          <a:lstStyle/>
          <a:p>
            <a:r>
              <a:rPr lang="en-ZA" sz="2000" b="1" dirty="0">
                <a:effectLst/>
                <a:latin typeface="Ebrima" panose="02000000000000000000" pitchFamily="2" charset="0"/>
                <a:ea typeface="Calibri" panose="020F0502020204030204" pitchFamily="34" charset="0"/>
              </a:rPr>
              <a:t>Form 33</a:t>
            </a:r>
            <a:br>
              <a:rPr lang="en-ZA" sz="2000" b="1" dirty="0">
                <a:effectLst/>
                <a:latin typeface="Calibri" panose="020F0502020204030204" pitchFamily="34" charset="0"/>
                <a:ea typeface="Calibri" panose="020F0502020204030204" pitchFamily="34" charset="0"/>
              </a:rPr>
            </a:br>
            <a:r>
              <a:rPr lang="en-ZA" sz="2000" b="1" dirty="0">
                <a:effectLst/>
                <a:latin typeface="Ebrima" panose="02000000000000000000" pitchFamily="2" charset="0"/>
                <a:ea typeface="Calibri" panose="020F0502020204030204" pitchFamily="34" charset="0"/>
              </a:rPr>
              <a:t>Warrant of arrest </a:t>
            </a:r>
            <a:br>
              <a:rPr lang="en-ZA" sz="2000" b="1" dirty="0">
                <a:effectLst/>
                <a:latin typeface="Calibri" panose="020F0502020204030204" pitchFamily="34" charset="0"/>
                <a:ea typeface="Calibri" panose="020F0502020204030204" pitchFamily="34" charset="0"/>
              </a:rPr>
            </a:br>
            <a:r>
              <a:rPr lang="en-ZA" sz="2000" b="1" dirty="0">
                <a:effectLst/>
                <a:latin typeface="Ebrima" panose="02000000000000000000" pitchFamily="2" charset="0"/>
                <a:ea typeface="Calibri" panose="020F0502020204030204" pitchFamily="34" charset="0"/>
              </a:rPr>
              <a:t>[Regulation 25]</a:t>
            </a:r>
            <a:br>
              <a:rPr lang="en-ZA" sz="2000" b="1" dirty="0">
                <a:effectLst/>
                <a:latin typeface="Calibri" panose="020F0502020204030204" pitchFamily="34" charset="0"/>
                <a:ea typeface="Calibri" panose="020F0502020204030204" pitchFamily="34" charset="0"/>
              </a:rPr>
            </a:br>
            <a:r>
              <a:rPr lang="en-ZA" sz="2000" b="1" dirty="0">
                <a:effectLst/>
                <a:latin typeface="Ebrima" panose="02000000000000000000" pitchFamily="2" charset="0"/>
                <a:ea typeface="Calibri" panose="020F0502020204030204" pitchFamily="34" charset="0"/>
              </a:rPr>
              <a:t>SECTION 8(1)(a) OF THE DOMESTIC VIOLENCE ACT, 1998 </a:t>
            </a:r>
            <a:br>
              <a:rPr lang="en-ZA" sz="2000" b="1" dirty="0">
                <a:effectLst/>
                <a:latin typeface="Calibri" panose="020F0502020204030204" pitchFamily="34" charset="0"/>
                <a:ea typeface="Calibri" panose="020F0502020204030204" pitchFamily="34" charset="0"/>
              </a:rPr>
            </a:br>
            <a:r>
              <a:rPr lang="en-ZA" sz="2000" b="1" dirty="0">
                <a:effectLst/>
                <a:latin typeface="Ebrima" panose="02000000000000000000" pitchFamily="2" charset="0"/>
                <a:ea typeface="Calibri" panose="020F0502020204030204" pitchFamily="34" charset="0"/>
              </a:rPr>
              <a:t>(ACT 116 OF 1998) (pg.177)</a:t>
            </a:r>
            <a:br>
              <a:rPr lang="en-ZA" sz="2000" b="1" dirty="0">
                <a:effectLst/>
                <a:latin typeface="Calibri" panose="020F0502020204030204" pitchFamily="34" charset="0"/>
                <a:ea typeface="Calibri" panose="020F0502020204030204" pitchFamily="34" charset="0"/>
              </a:rPr>
            </a:br>
            <a:endParaRPr lang="en-ZA" sz="2000" b="1" dirty="0"/>
          </a:p>
        </p:txBody>
      </p:sp>
      <p:sp>
        <p:nvSpPr>
          <p:cNvPr id="3" name="Subtitle 2">
            <a:extLst>
              <a:ext uri="{FF2B5EF4-FFF2-40B4-BE49-F238E27FC236}">
                <a16:creationId xmlns:a16="http://schemas.microsoft.com/office/drawing/2014/main" id="{370F71BB-3793-5ABA-573A-4D8F4B9C76E8}"/>
              </a:ext>
            </a:extLst>
          </p:cNvPr>
          <p:cNvSpPr>
            <a:spLocks noGrp="1"/>
          </p:cNvSpPr>
          <p:nvPr>
            <p:ph type="subTitle" idx="1"/>
          </p:nvPr>
        </p:nvSpPr>
        <p:spPr>
          <a:xfrm flipV="1">
            <a:off x="0" y="6857999"/>
            <a:ext cx="12191999" cy="295835"/>
          </a:xfrm>
        </p:spPr>
        <p:txBody>
          <a:bodyPr>
            <a:normAutofit fontScale="70000" lnSpcReduction="20000"/>
          </a:bodyPr>
          <a:lstStyle/>
          <a:p>
            <a:endParaRPr lang="en-ZA" dirty="0"/>
          </a:p>
        </p:txBody>
      </p:sp>
      <p:graphicFrame>
        <p:nvGraphicFramePr>
          <p:cNvPr id="4" name="Table 3">
            <a:extLst>
              <a:ext uri="{FF2B5EF4-FFF2-40B4-BE49-F238E27FC236}">
                <a16:creationId xmlns:a16="http://schemas.microsoft.com/office/drawing/2014/main" id="{B9DD7D5C-0F14-098B-BF21-C061EC901FC2}"/>
              </a:ext>
            </a:extLst>
          </p:cNvPr>
          <p:cNvGraphicFramePr>
            <a:graphicFrameLocks noGrp="1"/>
          </p:cNvGraphicFramePr>
          <p:nvPr>
            <p:extLst>
              <p:ext uri="{D42A27DB-BD31-4B8C-83A1-F6EECF244321}">
                <p14:modId xmlns:p14="http://schemas.microsoft.com/office/powerpoint/2010/main" val="1256505302"/>
              </p:ext>
            </p:extLst>
          </p:nvPr>
        </p:nvGraphicFramePr>
        <p:xfrm>
          <a:off x="0" y="1680884"/>
          <a:ext cx="12192000" cy="5211687"/>
        </p:xfrm>
        <a:graphic>
          <a:graphicData uri="http://schemas.openxmlformats.org/drawingml/2006/table">
            <a:tbl>
              <a:tblPr firstRow="1" firstCol="1" bandRow="1"/>
              <a:tblGrid>
                <a:gridCol w="12192000">
                  <a:extLst>
                    <a:ext uri="{9D8B030D-6E8A-4147-A177-3AD203B41FA5}">
                      <a16:colId xmlns:a16="http://schemas.microsoft.com/office/drawing/2014/main" val="1916026475"/>
                    </a:ext>
                  </a:extLst>
                </a:gridCol>
              </a:tblGrid>
              <a:tr h="3019190">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IN THE MAGISTRATE'S COURT FOR THE DISTRICT OF ………………………………………………………………….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HELD AT ………………………………………………………………. APPLICATION NO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In the matter between: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APPLICANT: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(*ID no/date of birth: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AND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(*ID no/date of birth: ……………………………………………………..</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1478" marR="51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7106309"/>
                  </a:ext>
                </a:extLst>
              </a:tr>
              <a:tr h="301919">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TO ALL MEMBERS OF THE SOUTH AFRICAN POLICE SERVICE: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1478" marR="51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0984252"/>
                  </a:ext>
                </a:extLst>
              </a:tr>
              <a:tr h="301919">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1 PARTICULARS OF 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1478" marR="51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80058333"/>
                  </a:ext>
                </a:extLst>
              </a:tr>
              <a:tr h="1554087">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Whereas</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the attached protection order was granted against the respondent by the Magistrate's Court of ……………………………………………………... on the ……………………………………………………. day of 20 …....: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Therefore </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this warrant of arrest is hereby authorised and issued in terms of section 8(1)(a) the Domestic Violence Act, 1998 (Act 116 of 1998); and</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1478" marR="51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3334004"/>
                  </a:ext>
                </a:extLst>
              </a:tr>
            </a:tbl>
          </a:graphicData>
        </a:graphic>
      </p:graphicFrame>
    </p:spTree>
    <p:extLst>
      <p:ext uri="{BB962C8B-B14F-4D97-AF65-F5344CB8AC3E}">
        <p14:creationId xmlns:p14="http://schemas.microsoft.com/office/powerpoint/2010/main" val="622881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C1837BE-18C4-696F-C2B7-8E888E0CD8AE}"/>
              </a:ext>
            </a:extLst>
          </p:cNvPr>
          <p:cNvGraphicFramePr>
            <a:graphicFrameLocks noGrp="1"/>
          </p:cNvGraphicFramePr>
          <p:nvPr>
            <p:extLst>
              <p:ext uri="{D42A27DB-BD31-4B8C-83A1-F6EECF244321}">
                <p14:modId xmlns:p14="http://schemas.microsoft.com/office/powerpoint/2010/main" val="349842553"/>
              </p:ext>
            </p:extLst>
          </p:nvPr>
        </p:nvGraphicFramePr>
        <p:xfrm>
          <a:off x="0" y="0"/>
          <a:ext cx="12192000" cy="5181600"/>
        </p:xfrm>
        <a:graphic>
          <a:graphicData uri="http://schemas.openxmlformats.org/drawingml/2006/table">
            <a:tbl>
              <a:tblPr firstRow="1" firstCol="1" bandRow="1"/>
              <a:tblGrid>
                <a:gridCol w="12192000">
                  <a:extLst>
                    <a:ext uri="{9D8B030D-6E8A-4147-A177-3AD203B41FA5}">
                      <a16:colId xmlns:a16="http://schemas.microsoft.com/office/drawing/2014/main" val="1708806370"/>
                    </a:ext>
                  </a:extLst>
                </a:gridCol>
              </a:tblGrid>
              <a:tr h="190500">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Whereas</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the attached protection order was granted against the respondent by the Magistrate's Court of ……………………………………………………... on the ……………………………………………………. day of 20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Therefore </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this warrant of arrest is hereby authorised and issued in terms of section 8(1)(a) the Domestic Violence Act, 1998 (Act 116 of 1998); and</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Whereas</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in terms of 8(1)(b) of the Domestic Violence Act, 1998, the execution of this warrant is suspended until the respondent has breached a prohibition, condition, obligation or any other order in the protection order, and the respondent was served with the protection order; and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Whereas</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the complainant is required to submit an affidavit stating nature and circumstance of the breach,</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Therefore</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on receipt of the affidavit by the complainant you are hereby authorised and ordered I immediately arrest the respondent in terms of section 8(4)(b) Domestic Violence Act, 1998, for allegedly committing the offence referred to in section 17(1)(a) Domestic Violence Act, 1998.</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GIVEN UNDER MY HAND AT ……………………. THIS ……………………… DAY OF ……………………… 20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0725081"/>
                  </a:ext>
                </a:extLst>
              </a:tr>
            </a:tbl>
          </a:graphicData>
        </a:graphic>
      </p:graphicFrame>
      <p:graphicFrame>
        <p:nvGraphicFramePr>
          <p:cNvPr id="3" name="Table 2">
            <a:extLst>
              <a:ext uri="{FF2B5EF4-FFF2-40B4-BE49-F238E27FC236}">
                <a16:creationId xmlns:a16="http://schemas.microsoft.com/office/drawing/2014/main" id="{16195D9D-268B-1DBA-AE2B-BCB2BB7611D9}"/>
              </a:ext>
            </a:extLst>
          </p:cNvPr>
          <p:cNvGraphicFramePr>
            <a:graphicFrameLocks noGrp="1"/>
          </p:cNvGraphicFramePr>
          <p:nvPr>
            <p:extLst>
              <p:ext uri="{D42A27DB-BD31-4B8C-83A1-F6EECF244321}">
                <p14:modId xmlns:p14="http://schemas.microsoft.com/office/powerpoint/2010/main" val="2083086617"/>
              </p:ext>
            </p:extLst>
          </p:nvPr>
        </p:nvGraphicFramePr>
        <p:xfrm>
          <a:off x="0" y="5181441"/>
          <a:ext cx="12192000" cy="822960"/>
        </p:xfrm>
        <a:graphic>
          <a:graphicData uri="http://schemas.openxmlformats.org/drawingml/2006/table">
            <a:tbl>
              <a:tblPr firstRow="1" firstCol="1" bandRow="1"/>
              <a:tblGrid>
                <a:gridCol w="1081730">
                  <a:extLst>
                    <a:ext uri="{9D8B030D-6E8A-4147-A177-3AD203B41FA5}">
                      <a16:colId xmlns:a16="http://schemas.microsoft.com/office/drawing/2014/main" val="1583007952"/>
                    </a:ext>
                  </a:extLst>
                </a:gridCol>
                <a:gridCol w="3033352">
                  <a:extLst>
                    <a:ext uri="{9D8B030D-6E8A-4147-A177-3AD203B41FA5}">
                      <a16:colId xmlns:a16="http://schemas.microsoft.com/office/drawing/2014/main" val="3108774196"/>
                    </a:ext>
                  </a:extLst>
                </a:gridCol>
                <a:gridCol w="6995188">
                  <a:extLst>
                    <a:ext uri="{9D8B030D-6E8A-4147-A177-3AD203B41FA5}">
                      <a16:colId xmlns:a16="http://schemas.microsoft.com/office/drawing/2014/main" val="282484733"/>
                    </a:ext>
                  </a:extLst>
                </a:gridCol>
                <a:gridCol w="1081730">
                  <a:extLst>
                    <a:ext uri="{9D8B030D-6E8A-4147-A177-3AD203B41FA5}">
                      <a16:colId xmlns:a16="http://schemas.microsoft.com/office/drawing/2014/main" val="2151766417"/>
                    </a:ext>
                  </a:extLst>
                </a:gridCol>
              </a:tblGrid>
              <a:tr h="190500">
                <a:tc>
                  <a:txBody>
                    <a:bodyPr/>
                    <a:lstStyle/>
                    <a:p>
                      <a:pPr algn="l"/>
                      <a:endParaRPr lang="en-ZA" sz="1100" kern="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18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18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1800" b="1" kern="100" dirty="0">
                          <a:effectLst/>
                          <a:latin typeface="Ebrima" panose="02000000000000000000" pitchFamily="2" charset="0"/>
                          <a:ea typeface="Calibri" panose="020F0502020204030204" pitchFamily="34" charset="0"/>
                          <a:cs typeface="Times New Roman" panose="02020603050405020304" pitchFamily="18" charset="0"/>
                        </a:rPr>
                        <a:t>MAGISTRATE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ZA" sz="18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1800" kern="100" dirty="0">
                          <a:effectLst/>
                          <a:latin typeface="Ebrima" panose="02000000000000000000" pitchFamily="2" charset="0"/>
                          <a:ea typeface="Calibri" panose="020F0502020204030204" pitchFamily="34" charset="0"/>
                          <a:cs typeface="Times New Roman" panose="02020603050405020304" pitchFamily="18" charset="0"/>
                        </a:rPr>
                        <a:t>…………………………………………………………………………………….</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ZA" sz="1800" b="1" kern="100" dirty="0">
                          <a:effectLst/>
                          <a:latin typeface="Ebrima" panose="02000000000000000000" pitchFamily="2" charset="0"/>
                          <a:ea typeface="Calibri" panose="020F0502020204030204" pitchFamily="34" charset="0"/>
                          <a:cs typeface="Times New Roman" panose="02020603050405020304" pitchFamily="18" charset="0"/>
                        </a:rPr>
                        <a:t>DATE</a:t>
                      </a:r>
                      <a:r>
                        <a:rPr lang="en-ZA" sz="1800" kern="100" dirty="0">
                          <a:effectLst/>
                          <a:latin typeface="Ebrima" panose="02000000000000000000" pitchFamily="2" charset="0"/>
                          <a:ea typeface="Calibri" panose="020F0502020204030204" pitchFamily="34" charset="0"/>
                          <a:cs typeface="Times New Roman" panose="02020603050405020304" pitchFamily="18" charset="0"/>
                        </a:rPr>
                        <a:t> </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ZA" sz="1100" kern="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37750298"/>
                  </a:ext>
                </a:extLst>
              </a:tr>
            </a:tbl>
          </a:graphicData>
        </a:graphic>
      </p:graphicFrame>
      <p:sp>
        <p:nvSpPr>
          <p:cNvPr id="4" name="Rectangle 1">
            <a:extLst>
              <a:ext uri="{FF2B5EF4-FFF2-40B4-BE49-F238E27FC236}">
                <a16:creationId xmlns:a16="http://schemas.microsoft.com/office/drawing/2014/main" id="{188BB43D-955E-E4FB-7B7B-8C65450B0CBB}"/>
              </a:ext>
            </a:extLst>
          </p:cNvPr>
          <p:cNvSpPr>
            <a:spLocks noChangeArrowheads="1"/>
          </p:cNvSpPr>
          <p:nvPr/>
        </p:nvSpPr>
        <p:spPr bwMode="auto">
          <a:xfrm>
            <a:off x="-1" y="5181441"/>
            <a:ext cx="216346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graphicFrame>
        <p:nvGraphicFramePr>
          <p:cNvPr id="5" name="Table 4">
            <a:extLst>
              <a:ext uri="{FF2B5EF4-FFF2-40B4-BE49-F238E27FC236}">
                <a16:creationId xmlns:a16="http://schemas.microsoft.com/office/drawing/2014/main" id="{C8BE7F40-1F55-225E-BFA3-9C43503256AC}"/>
              </a:ext>
            </a:extLst>
          </p:cNvPr>
          <p:cNvGraphicFramePr>
            <a:graphicFrameLocks noGrp="1"/>
          </p:cNvGraphicFramePr>
          <p:nvPr>
            <p:extLst>
              <p:ext uri="{D42A27DB-BD31-4B8C-83A1-F6EECF244321}">
                <p14:modId xmlns:p14="http://schemas.microsoft.com/office/powerpoint/2010/main" val="2655316130"/>
              </p:ext>
            </p:extLst>
          </p:nvPr>
        </p:nvGraphicFramePr>
        <p:xfrm>
          <a:off x="0" y="6004401"/>
          <a:ext cx="12192000" cy="304800"/>
        </p:xfrm>
        <a:graphic>
          <a:graphicData uri="http://schemas.openxmlformats.org/drawingml/2006/table">
            <a:tbl>
              <a:tblPr firstRow="1" firstCol="1" bandRow="1"/>
              <a:tblGrid>
                <a:gridCol w="12192000">
                  <a:extLst>
                    <a:ext uri="{9D8B030D-6E8A-4147-A177-3AD203B41FA5}">
                      <a16:colId xmlns:a16="http://schemas.microsoft.com/office/drawing/2014/main" val="3680319989"/>
                    </a:ext>
                  </a:extLst>
                </a:gridCol>
              </a:tblGrid>
              <a:tr h="266700">
                <a:tc>
                  <a:txBody>
                    <a:bodyPr/>
                    <a:lstStyle/>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*Delete whichever is not applicable.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8438716"/>
                  </a:ext>
                </a:extLst>
              </a:tr>
            </a:tbl>
          </a:graphicData>
        </a:graphic>
      </p:graphicFrame>
    </p:spTree>
    <p:extLst>
      <p:ext uri="{BB962C8B-B14F-4D97-AF65-F5344CB8AC3E}">
        <p14:creationId xmlns:p14="http://schemas.microsoft.com/office/powerpoint/2010/main" val="2226248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FE551-D5C0-D96B-3319-1802B5B615CF}"/>
              </a:ext>
            </a:extLst>
          </p:cNvPr>
          <p:cNvSpPr>
            <a:spLocks noGrp="1"/>
          </p:cNvSpPr>
          <p:nvPr>
            <p:ph type="title"/>
          </p:nvPr>
        </p:nvSpPr>
        <p:spPr/>
        <p:txBody>
          <a:bodyPr/>
          <a:lstStyle/>
          <a:p>
            <a:endParaRPr lang="en-ZA"/>
          </a:p>
        </p:txBody>
      </p:sp>
      <p:pic>
        <p:nvPicPr>
          <p:cNvPr id="5" name="Content Placeholder 4">
            <a:extLst>
              <a:ext uri="{FF2B5EF4-FFF2-40B4-BE49-F238E27FC236}">
                <a16:creationId xmlns:a16="http://schemas.microsoft.com/office/drawing/2014/main" id="{51F08D69-3F53-102A-82BB-86BA243E57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05059075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A8620F-ADCF-F7D3-D5D2-1CEF4E757F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5588" y="167216"/>
            <a:ext cx="5392271" cy="6690784"/>
          </a:xfrm>
          <a:prstGeom prst="rect">
            <a:avLst/>
          </a:prstGeom>
        </p:spPr>
      </p:pic>
    </p:spTree>
    <p:extLst>
      <p:ext uri="{BB962C8B-B14F-4D97-AF65-F5344CB8AC3E}">
        <p14:creationId xmlns:p14="http://schemas.microsoft.com/office/powerpoint/2010/main" val="39530056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919B-630A-9DA0-E4F5-300E17F712B8}"/>
              </a:ext>
            </a:extLst>
          </p:cNvPr>
          <p:cNvSpPr>
            <a:spLocks noGrp="1"/>
          </p:cNvSpPr>
          <p:nvPr>
            <p:ph type="title"/>
          </p:nvPr>
        </p:nvSpPr>
        <p:spPr/>
        <p:txBody>
          <a:bodyPr>
            <a:normAutofit fontScale="90000"/>
          </a:bodyPr>
          <a:lstStyle/>
          <a:p>
            <a:r>
              <a:rPr lang="en-ZA" sz="4800" b="1" u="sng" dirty="0">
                <a:effectLst/>
                <a:latin typeface="Arial Black" panose="020B0A04020102020204" pitchFamily="34" charset="0"/>
                <a:ea typeface="Calibri" panose="020F0502020204030204" pitchFamily="34" charset="0"/>
                <a:cs typeface="Helvetica" panose="020B0604020202020204" pitchFamily="34" charset="0"/>
              </a:rPr>
              <a:t>S13 Service of documents (pg.46)</a:t>
            </a:r>
            <a:br>
              <a:rPr lang="en-ZA" sz="1800" dirty="0">
                <a:effectLst/>
                <a:latin typeface="Arial Black" panose="020B0A04020102020204" pitchFamily="34" charset="0"/>
                <a:ea typeface="Calibri" panose="020F0502020204030204" pitchFamily="34" charset="0"/>
              </a:rPr>
            </a:br>
            <a:endParaRPr lang="en-ZA" dirty="0">
              <a:latin typeface="Arial Black" panose="020B0A04020102020204" pitchFamily="34" charset="0"/>
            </a:endParaRPr>
          </a:p>
        </p:txBody>
      </p:sp>
      <p:sp>
        <p:nvSpPr>
          <p:cNvPr id="3" name="Content Placeholder 2">
            <a:extLst>
              <a:ext uri="{FF2B5EF4-FFF2-40B4-BE49-F238E27FC236}">
                <a16:creationId xmlns:a16="http://schemas.microsoft.com/office/drawing/2014/main" id="{85F22B0E-184E-24B5-0ED9-F516EF538787}"/>
              </a:ext>
            </a:extLst>
          </p:cNvPr>
          <p:cNvSpPr>
            <a:spLocks noGrp="1"/>
          </p:cNvSpPr>
          <p:nvPr>
            <p:ph idx="1"/>
          </p:nvPr>
        </p:nvSpPr>
        <p:spPr>
          <a:xfrm>
            <a:off x="349624" y="1223681"/>
            <a:ext cx="11004176" cy="5634319"/>
          </a:xfrm>
        </p:spPr>
        <p:txBody>
          <a:bodyPr>
            <a:normAutofit/>
          </a:bodyPr>
          <a:lstStyle/>
          <a:p>
            <a:pPr marL="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(1) (a) Service of any document in terms of this Act must be effected immediately on the person affected by it at their residence or place of business, employment or study in the prescribed manner by the clerk of the court, the sheriff or a peace officer.</a:t>
            </a:r>
            <a:endParaRPr lang="en-ZA" sz="1800" dirty="0">
              <a:effectLst/>
              <a:latin typeface="Calibri" panose="020F0502020204030204" pitchFamily="34" charset="0"/>
              <a:ea typeface="Calibri" panose="020F0502020204030204" pitchFamily="34" charset="0"/>
            </a:endParaRPr>
          </a:p>
          <a:p>
            <a:pPr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(b) Where the complainant and respondent share the same residence, the service of documents—</a:t>
            </a:r>
            <a:endParaRPr lang="en-ZA" sz="1800" dirty="0">
              <a:effectLst/>
              <a:latin typeface="Calibri" panose="020F0502020204030204" pitchFamily="34" charset="0"/>
              <a:ea typeface="Calibri" panose="020F0502020204030204" pitchFamily="34" charset="0"/>
            </a:endParaRPr>
          </a:p>
          <a:p>
            <a:pPr marL="68580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a:t>
            </a:r>
            <a:r>
              <a:rPr lang="en-ZA" sz="1800" dirty="0" err="1">
                <a:effectLst/>
                <a:latin typeface="Ebrima" panose="02000000000000000000" pitchFamily="2" charset="0"/>
                <a:ea typeface="Calibri" panose="020F0502020204030204" pitchFamily="34" charset="0"/>
                <a:cs typeface="Helvetica" panose="020B0604020202020204" pitchFamily="34" charset="0"/>
              </a:rPr>
              <a:t>i</a:t>
            </a:r>
            <a:r>
              <a:rPr lang="en-ZA" sz="1800" dirty="0">
                <a:effectLst/>
                <a:latin typeface="Ebrima" panose="02000000000000000000" pitchFamily="2" charset="0"/>
                <a:ea typeface="Calibri" panose="020F0502020204030204" pitchFamily="34" charset="0"/>
                <a:cs typeface="Helvetica" panose="020B0604020202020204" pitchFamily="34" charset="0"/>
              </a:rPr>
              <a:t>) referred to in sections 5 (3) (a) or (4) and 6 (5) (a), must be effected by hand on the respondent personally; and </a:t>
            </a:r>
            <a:endParaRPr lang="en-ZA" sz="1800" dirty="0">
              <a:effectLst/>
              <a:latin typeface="Calibri" panose="020F0502020204030204" pitchFamily="34" charset="0"/>
              <a:ea typeface="Calibri" panose="020F0502020204030204" pitchFamily="34" charset="0"/>
            </a:endParaRPr>
          </a:p>
          <a:p>
            <a:pPr marL="68580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(ii) referred to in sections 5 (7) (c) and 6 (5) (b), must be effected by hand on the complainant personally.</a:t>
            </a:r>
            <a:endParaRPr lang="en-ZA" sz="1800" dirty="0">
              <a:effectLst/>
              <a:latin typeface="Calibri" panose="020F0502020204030204" pitchFamily="34" charset="0"/>
              <a:ea typeface="Calibri" panose="020F0502020204030204" pitchFamily="34" charset="0"/>
            </a:endParaRPr>
          </a:p>
          <a:p>
            <a:pPr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(c) If the court is satisfied that service of any document cannot be effected in the prescribed manner, the court may make an order allowing service to be effected in the form or manner specified in that order.</a:t>
            </a:r>
            <a:endParaRPr lang="en-ZA" sz="1800" dirty="0">
              <a:effectLst/>
              <a:latin typeface="Calibri" panose="020F0502020204030204" pitchFamily="34" charset="0"/>
              <a:ea typeface="Calibri" panose="020F0502020204030204" pitchFamily="34" charset="0"/>
            </a:endParaRPr>
          </a:p>
          <a:p>
            <a:pPr marL="0" indent="0">
              <a:buNone/>
            </a:pPr>
            <a:r>
              <a:rPr lang="en-ZA" sz="1500" dirty="0">
                <a:effectLst/>
                <a:latin typeface="Ebrima" panose="02000000000000000000" pitchFamily="2" charset="0"/>
                <a:ea typeface="Calibri" panose="020F0502020204030204" pitchFamily="34" charset="0"/>
                <a:cs typeface="Helvetica" panose="020B0604020202020204" pitchFamily="34" charset="0"/>
              </a:rPr>
              <a:t>[Sub-s. (1) substituted by s. 19 of Act 14 of 2021 (</a:t>
            </a:r>
            <a:r>
              <a:rPr lang="en-ZA" sz="1500" dirty="0" err="1">
                <a:effectLst/>
                <a:latin typeface="Ebrima" panose="02000000000000000000" pitchFamily="2" charset="0"/>
                <a:ea typeface="Calibri" panose="020F0502020204030204" pitchFamily="34" charset="0"/>
                <a:cs typeface="Helvetica" panose="020B0604020202020204" pitchFamily="34" charset="0"/>
              </a:rPr>
              <a:t>wef</a:t>
            </a:r>
            <a:r>
              <a:rPr lang="en-ZA" sz="1500" dirty="0">
                <a:effectLst/>
                <a:latin typeface="Ebrima" panose="02000000000000000000" pitchFamily="2" charset="0"/>
                <a:ea typeface="Calibri" panose="020F0502020204030204" pitchFamily="34" charset="0"/>
                <a:cs typeface="Helvetica" panose="020B0604020202020204" pitchFamily="34" charset="0"/>
              </a:rPr>
              <a:t> 14 April 2023).]</a:t>
            </a:r>
            <a:endParaRPr lang="en-ZA" sz="1500" dirty="0">
              <a:effectLst/>
              <a:latin typeface="Calibri" panose="020F0502020204030204" pitchFamily="34" charset="0"/>
              <a:ea typeface="Calibri" panose="020F0502020204030204" pitchFamily="34" charset="0"/>
            </a:endParaRPr>
          </a:p>
          <a:p>
            <a:pPr marL="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 </a:t>
            </a:r>
            <a:endParaRPr lang="en-ZA" sz="1800" dirty="0">
              <a:effectLst/>
              <a:latin typeface="Calibri" panose="020F0502020204030204" pitchFamily="34" charset="0"/>
              <a:ea typeface="Calibri" panose="020F0502020204030204" pitchFamily="34" charset="0"/>
            </a:endParaRPr>
          </a:p>
          <a:p>
            <a:pPr marL="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(2) The regulations contemplated in section 19 must make provision for financial assistance by the State to a complainant or a respondent who does not have the means to pay the fees of any service in terms of this Act.</a:t>
            </a:r>
            <a:endParaRPr lang="en-ZA" sz="1800" dirty="0">
              <a:effectLst/>
              <a:latin typeface="Calibri" panose="020F0502020204030204" pitchFamily="34" charset="0"/>
              <a:ea typeface="Calibri" panose="020F0502020204030204" pitchFamily="34" charset="0"/>
            </a:endParaRPr>
          </a:p>
          <a:p>
            <a:endParaRPr lang="en-ZA" dirty="0"/>
          </a:p>
        </p:txBody>
      </p:sp>
    </p:spTree>
    <p:extLst>
      <p:ext uri="{BB962C8B-B14F-4D97-AF65-F5344CB8AC3E}">
        <p14:creationId xmlns:p14="http://schemas.microsoft.com/office/powerpoint/2010/main" val="176483290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E5C47-F368-03DB-B4A9-57C8FEA06F5B}"/>
              </a:ext>
            </a:extLst>
          </p:cNvPr>
          <p:cNvSpPr>
            <a:spLocks noGrp="1"/>
          </p:cNvSpPr>
          <p:nvPr>
            <p:ph type="title"/>
          </p:nvPr>
        </p:nvSpPr>
        <p:spPr>
          <a:xfrm>
            <a:off x="838200" y="365125"/>
            <a:ext cx="10515600" cy="1988110"/>
          </a:xfrm>
        </p:spPr>
        <p:txBody>
          <a:bodyPr>
            <a:noAutofit/>
          </a:bodyPr>
          <a:lstStyle/>
          <a:p>
            <a:r>
              <a:rPr lang="en-ZA" sz="2800" b="1" u="sng" dirty="0">
                <a:effectLst/>
                <a:latin typeface="Arial Black" panose="020B0A04020102020204" pitchFamily="34" charset="0"/>
                <a:ea typeface="Calibri" panose="020F0502020204030204" pitchFamily="34" charset="0"/>
                <a:cs typeface="Helvetica" panose="020B0604020202020204" pitchFamily="34" charset="0"/>
              </a:rPr>
              <a:t>S16 Manner in which electronic communications service provider must furnish information to court and form of affidavit to furnish particulars to court (section 5B(1)(b))(pg.80)</a:t>
            </a:r>
            <a:br>
              <a:rPr lang="en-ZA" sz="2800" dirty="0">
                <a:effectLst/>
                <a:latin typeface="Arial Black" panose="020B0A04020102020204" pitchFamily="34" charset="0"/>
                <a:ea typeface="Calibri" panose="020F0502020204030204" pitchFamily="34" charset="0"/>
              </a:rPr>
            </a:br>
            <a:endParaRPr lang="en-ZA" sz="28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45D48C11-18AC-793F-A769-589EF4868823}"/>
              </a:ext>
            </a:extLst>
          </p:cNvPr>
          <p:cNvSpPr>
            <a:spLocks noGrp="1"/>
          </p:cNvSpPr>
          <p:nvPr>
            <p:ph idx="1"/>
          </p:nvPr>
        </p:nvSpPr>
        <p:spPr>
          <a:xfrm>
            <a:off x="336176" y="2191871"/>
            <a:ext cx="11497236" cy="4301004"/>
          </a:xfrm>
        </p:spPr>
        <p:txBody>
          <a:bodyPr/>
          <a:lstStyle/>
          <a:p>
            <a:pPr marL="0" indent="0">
              <a:buNone/>
            </a:pPr>
            <a:r>
              <a:rPr lang="en-ZA" sz="2000" dirty="0">
                <a:effectLst/>
                <a:latin typeface="Ebrima" panose="02000000000000000000" pitchFamily="2" charset="0"/>
                <a:ea typeface="Calibri" panose="020F0502020204030204" pitchFamily="34" charset="0"/>
                <a:cs typeface="Helvetica" panose="020B0604020202020204" pitchFamily="34" charset="0"/>
              </a:rPr>
              <a:t> </a:t>
            </a:r>
            <a:r>
              <a:rPr lang="en-ZA" sz="2000" b="1" u="sng" dirty="0">
                <a:effectLst/>
                <a:latin typeface="Baskerville Old Face" panose="02020602080505020303" pitchFamily="18" charset="0"/>
                <a:ea typeface="Calibri" panose="020F0502020204030204" pitchFamily="34" charset="0"/>
                <a:cs typeface="Helvetica" panose="020B0604020202020204" pitchFamily="34" charset="0"/>
              </a:rPr>
              <a:t> </a:t>
            </a:r>
            <a:r>
              <a:rPr lang="en-ZA" sz="2000" dirty="0">
                <a:effectLst/>
                <a:latin typeface="Ebrima" panose="02000000000000000000" pitchFamily="2" charset="0"/>
                <a:ea typeface="Calibri" panose="020F0502020204030204" pitchFamily="34" charset="0"/>
                <a:cs typeface="Helvetica" panose="020B0604020202020204" pitchFamily="34" charset="0"/>
              </a:rPr>
              <a:t>(1) On receipt of a direction referred to in regulation 15(1), the identified electronic communications service provider must-</a:t>
            </a:r>
            <a:endParaRPr lang="en-ZA" sz="2000"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sz="2000" dirty="0">
                <a:effectLst/>
                <a:latin typeface="Ebrima" panose="02000000000000000000" pitchFamily="2" charset="0"/>
                <a:ea typeface="Times New Roman" panose="02020603050405020304" pitchFamily="18" charset="0"/>
                <a:cs typeface="Helvetica" panose="020B0604020202020204" pitchFamily="34" charset="0"/>
              </a:rPr>
              <a:t>complete an affidavit which corresponds substantially with Form 18 of the Annexure; and</a:t>
            </a:r>
            <a:endParaRPr lang="en-ZA" sz="2000" dirty="0">
              <a:effectLst/>
              <a:latin typeface="Tahoma" panose="020B0604030504040204" pitchFamily="34" charset="0"/>
              <a:ea typeface="Times New Roman" panose="02020603050405020304" pitchFamily="18" charset="0"/>
              <a:cs typeface="Tahoma" panose="020B0604030504040204" pitchFamily="34" charset="0"/>
            </a:endParaRPr>
          </a:p>
          <a:p>
            <a:pPr marL="800100" lvl="1" indent="-342900">
              <a:buFont typeface="+mj-lt"/>
              <a:buAutoNum type="alphaLcParenBoth"/>
              <a:tabLst>
                <a:tab pos="457200" algn="l"/>
              </a:tabLst>
            </a:pPr>
            <a:r>
              <a:rPr lang="en-ZA" sz="2000" dirty="0">
                <a:effectLst/>
                <a:latin typeface="Tahoma" panose="020B0604030504040204" pitchFamily="34" charset="0"/>
                <a:ea typeface="Times New Roman" panose="02020603050405020304" pitchFamily="18" charset="0"/>
                <a:cs typeface="Tahoma" panose="020B0604030504040204" pitchFamily="34" charset="0"/>
              </a:rPr>
              <a:t> ﻿﻿﻿﻿</a:t>
            </a:r>
            <a:r>
              <a:rPr lang="en-ZA" sz="2000" dirty="0">
                <a:effectLst/>
                <a:latin typeface="Ebrima" panose="02000000000000000000" pitchFamily="2" charset="0"/>
                <a:ea typeface="Times New Roman" panose="02020603050405020304" pitchFamily="18" charset="0"/>
                <a:cs typeface="Helvetica" panose="020B0604020202020204" pitchFamily="34" charset="0"/>
              </a:rPr>
              <a:t>send the said affidavit to the clerk of the court by hand or electronically.</a:t>
            </a:r>
            <a:endParaRPr lang="en-ZA" sz="2000" dirty="0">
              <a:effectLst/>
              <a:latin typeface="Tahoma" panose="020B0604030504040204" pitchFamily="34" charset="0"/>
              <a:ea typeface="Times New Roman" panose="02020603050405020304" pitchFamily="18" charset="0"/>
              <a:cs typeface="Tahoma" panose="020B0604030504040204" pitchFamily="34" charset="0"/>
            </a:endParaRPr>
          </a:p>
          <a:p>
            <a:pPr indent="0">
              <a:buNone/>
            </a:pPr>
            <a:r>
              <a:rPr lang="en-ZA" sz="2000" dirty="0">
                <a:effectLst/>
                <a:latin typeface="Ebrima" panose="02000000000000000000" pitchFamily="2" charset="0"/>
                <a:ea typeface="Times New Roman" panose="02020603050405020304" pitchFamily="18" charset="0"/>
                <a:cs typeface="Helvetica" panose="020B0604020202020204" pitchFamily="34" charset="0"/>
              </a:rPr>
              <a:t> </a:t>
            </a:r>
            <a:endParaRPr lang="en-ZA" sz="2000" dirty="0">
              <a:effectLst/>
              <a:latin typeface="Calibri" panose="020F0502020204030204" pitchFamily="34" charset="0"/>
              <a:ea typeface="Calibri" panose="020F0502020204030204" pitchFamily="34" charset="0"/>
            </a:endParaRPr>
          </a:p>
          <a:p>
            <a:pPr marL="0" indent="0">
              <a:buNone/>
            </a:pPr>
            <a:r>
              <a:rPr lang="en-ZA" sz="2000" dirty="0">
                <a:effectLst/>
                <a:latin typeface="Ebrima" panose="02000000000000000000" pitchFamily="2" charset="0"/>
                <a:ea typeface="Calibri" panose="020F0502020204030204" pitchFamily="34" charset="0"/>
                <a:cs typeface="Helvetica" panose="020B0604020202020204" pitchFamily="34" charset="0"/>
              </a:rPr>
              <a:t>(2) The clerk of the court who receives the affidavit must-</a:t>
            </a:r>
            <a:endParaRPr lang="en-ZA" sz="2000" dirty="0">
              <a:effectLst/>
              <a:latin typeface="Calibri" panose="020F0502020204030204" pitchFamily="34" charset="0"/>
              <a:ea typeface="Calibri" panose="020F0502020204030204" pitchFamily="34" charset="0"/>
            </a:endParaRPr>
          </a:p>
          <a:p>
            <a:pPr marL="457200" lvl="1" indent="0">
              <a:buSzPts val="1200"/>
              <a:buNone/>
              <a:tabLst>
                <a:tab pos="457200" algn="l"/>
              </a:tabLst>
            </a:pPr>
            <a:r>
              <a:rPr lang="en-ZA" sz="2000" dirty="0">
                <a:latin typeface="Tahoma" panose="020B0604030504040204" pitchFamily="34" charset="0"/>
                <a:ea typeface="Times New Roman" panose="02020603050405020304" pitchFamily="18" charset="0"/>
                <a:cs typeface="Tahoma" panose="020B0604030504040204" pitchFamily="34" charset="0"/>
              </a:rPr>
              <a:t>(a) </a:t>
            </a:r>
            <a:r>
              <a:rPr lang="en-ZA" sz="2000" dirty="0">
                <a:effectLst/>
                <a:latin typeface="Ebrima" panose="02000000000000000000" pitchFamily="2" charset="0"/>
                <a:ea typeface="Times New Roman" panose="02020603050405020304" pitchFamily="18" charset="0"/>
                <a:cs typeface="Helvetica" panose="020B0604020202020204" pitchFamily="34" charset="0"/>
              </a:rPr>
              <a:t>upload and capture the said affidavit on the ICMS; and</a:t>
            </a:r>
            <a:endParaRPr lang="en-ZA" sz="2000" dirty="0">
              <a:effectLst/>
              <a:latin typeface="Tahoma" panose="020B0604030504040204" pitchFamily="34" charset="0"/>
              <a:ea typeface="Times New Roman" panose="02020603050405020304" pitchFamily="18" charset="0"/>
              <a:cs typeface="Tahoma" panose="020B0604030504040204" pitchFamily="34" charset="0"/>
            </a:endParaRPr>
          </a:p>
          <a:p>
            <a:pPr marL="457200" lvl="1" indent="0">
              <a:buSzPts val="1200"/>
              <a:buNone/>
              <a:tabLst>
                <a:tab pos="457200" algn="l"/>
              </a:tabLst>
            </a:pPr>
            <a:r>
              <a:rPr lang="en-ZA" sz="2000" dirty="0">
                <a:effectLst/>
                <a:latin typeface="Tahoma" panose="020B0604030504040204" pitchFamily="34" charset="0"/>
                <a:ea typeface="Times New Roman" panose="02020603050405020304" pitchFamily="18" charset="0"/>
                <a:cs typeface="Tahoma" panose="020B0604030504040204" pitchFamily="34" charset="0"/>
              </a:rPr>
              <a:t>(b) ﻿﻿﻿﻿</a:t>
            </a:r>
            <a:r>
              <a:rPr lang="en-ZA" sz="2000" dirty="0">
                <a:effectLst/>
                <a:latin typeface="Ebrima" panose="02000000000000000000" pitchFamily="2" charset="0"/>
                <a:ea typeface="Times New Roman" panose="02020603050405020304" pitchFamily="18" charset="0"/>
                <a:cs typeface="Helvetica" panose="020B0604020202020204" pitchFamily="34" charset="0"/>
              </a:rPr>
              <a:t>submit it to the court for consideration</a:t>
            </a:r>
            <a:r>
              <a:rPr lang="en-ZA" sz="2000" dirty="0">
                <a:effectLst/>
                <a:latin typeface="Helvetica" panose="020B0604020202020204" pitchFamily="34" charset="0"/>
                <a:ea typeface="Times New Roman" panose="02020603050405020304" pitchFamily="18" charset="0"/>
                <a:cs typeface="Tahoma" panose="020B0604030504040204" pitchFamily="34" charset="0"/>
              </a:rPr>
              <a:t>.</a:t>
            </a:r>
            <a:endParaRPr lang="en-ZA" sz="2000" dirty="0">
              <a:effectLst/>
              <a:latin typeface="Tahoma" panose="020B0604030504040204" pitchFamily="34" charset="0"/>
              <a:ea typeface="Times New Roman" panose="02020603050405020304" pitchFamily="18" charset="0"/>
              <a:cs typeface="Tahoma" panose="020B0604030504040204" pitchFamily="34" charset="0"/>
            </a:endParaRPr>
          </a:p>
          <a:p>
            <a:endParaRPr lang="en-ZA" dirty="0"/>
          </a:p>
        </p:txBody>
      </p:sp>
    </p:spTree>
    <p:extLst>
      <p:ext uri="{BB962C8B-B14F-4D97-AF65-F5344CB8AC3E}">
        <p14:creationId xmlns:p14="http://schemas.microsoft.com/office/powerpoint/2010/main" val="234771676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B69F-063C-0551-AED4-983EDBF36FC6}"/>
              </a:ext>
            </a:extLst>
          </p:cNvPr>
          <p:cNvSpPr>
            <a:spLocks noGrp="1"/>
          </p:cNvSpPr>
          <p:nvPr>
            <p:ph type="title"/>
          </p:nvPr>
        </p:nvSpPr>
        <p:spPr>
          <a:xfrm>
            <a:off x="-2366682" y="203760"/>
            <a:ext cx="13411200" cy="1621864"/>
          </a:xfrm>
        </p:spPr>
        <p:txBody>
          <a:bodyPr>
            <a:noAutofit/>
          </a:bodyPr>
          <a:lstStyle/>
          <a:p>
            <a:pPr marL="2286000" algn="ctr"/>
            <a:r>
              <a:rPr lang="en-ZA" sz="2000" b="1" u="sng" dirty="0">
                <a:effectLst/>
                <a:latin typeface="Arial Black" panose="020B0A04020102020204" pitchFamily="34" charset="0"/>
                <a:ea typeface="Calibri" panose="020F0502020204030204" pitchFamily="34" charset="0"/>
                <a:cs typeface="Helvetica" panose="020B0604020202020204" pitchFamily="34" charset="0"/>
              </a:rPr>
              <a:t>Form 5 (pg.103) </a:t>
            </a:r>
            <a:br>
              <a:rPr lang="en-ZA" sz="2000" dirty="0">
                <a:effectLst/>
                <a:latin typeface="Arial Black" panose="020B0A04020102020204" pitchFamily="34" charset="0"/>
                <a:ea typeface="Calibri" panose="020F0502020204030204" pitchFamily="34" charset="0"/>
              </a:rPr>
            </a:br>
            <a:r>
              <a:rPr lang="en-ZA" sz="2000" b="1" u="sng" dirty="0">
                <a:effectLst/>
                <a:latin typeface="Arial Black" panose="020B0A04020102020204" pitchFamily="34" charset="0"/>
                <a:ea typeface="Calibri" panose="020F0502020204030204" pitchFamily="34" charset="0"/>
                <a:cs typeface="Helvetica" panose="020B0604020202020204" pitchFamily="34" charset="0"/>
              </a:rPr>
              <a:t>Notice to be handed and explained to complainant by peace officer in case of domestic violence</a:t>
            </a:r>
            <a:br>
              <a:rPr lang="en-ZA" sz="2000" dirty="0">
                <a:effectLst/>
                <a:latin typeface="Arial Black" panose="020B0A04020102020204" pitchFamily="34" charset="0"/>
                <a:ea typeface="Calibri" panose="020F0502020204030204" pitchFamily="34" charset="0"/>
              </a:rPr>
            </a:br>
            <a:r>
              <a:rPr lang="en-ZA" sz="2000" b="1" u="sng" dirty="0">
                <a:effectLst/>
                <a:latin typeface="Arial Black" panose="020B0A04020102020204" pitchFamily="34" charset="0"/>
                <a:ea typeface="Calibri" panose="020F0502020204030204" pitchFamily="34" charset="0"/>
                <a:cs typeface="Helvetica" panose="020B0604020202020204" pitchFamily="34" charset="0"/>
              </a:rPr>
              <a:t>[Regulation 6(4)]</a:t>
            </a:r>
            <a:br>
              <a:rPr lang="en-ZA" sz="2000" dirty="0">
                <a:effectLst/>
                <a:latin typeface="Arial Black" panose="020B0A04020102020204" pitchFamily="34" charset="0"/>
                <a:ea typeface="Calibri" panose="020F0502020204030204" pitchFamily="34" charset="0"/>
              </a:rPr>
            </a:br>
            <a:r>
              <a:rPr lang="en-ZA" sz="2000" b="1" u="sng" dirty="0">
                <a:effectLst/>
                <a:latin typeface="Arial Black" panose="020B0A04020102020204" pitchFamily="34" charset="0"/>
                <a:ea typeface="Calibri" panose="020F0502020204030204" pitchFamily="34" charset="0"/>
                <a:cs typeface="Helvetica" panose="020B0604020202020204" pitchFamily="34" charset="0"/>
              </a:rPr>
              <a:t>SECTION 3(3)(b)(ii) OF THE DOMESTIC VIOLENCE ACT, 1998</a:t>
            </a:r>
            <a:br>
              <a:rPr lang="en-ZA" sz="2000" dirty="0">
                <a:effectLst/>
                <a:latin typeface="Arial Black" panose="020B0A04020102020204" pitchFamily="34" charset="0"/>
                <a:ea typeface="Calibri" panose="020F0502020204030204" pitchFamily="34" charset="0"/>
              </a:rPr>
            </a:br>
            <a:r>
              <a:rPr lang="en-ZA" sz="2000" b="1" u="sng" kern="0" dirty="0">
                <a:effectLst/>
                <a:latin typeface="Arial Black" panose="020B0A04020102020204" pitchFamily="34" charset="0"/>
                <a:ea typeface="Calibri" panose="020F0502020204030204" pitchFamily="34" charset="0"/>
                <a:cs typeface="Helvetica" panose="020B0604020202020204" pitchFamily="34" charset="0"/>
              </a:rPr>
              <a:t>(Act 116 of 1998)</a:t>
            </a:r>
            <a:endParaRPr lang="en-ZA" sz="20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CF8A776E-2C33-4780-765D-CBBB6284E412}"/>
              </a:ext>
            </a:extLst>
          </p:cNvPr>
          <p:cNvSpPr>
            <a:spLocks noGrp="1"/>
          </p:cNvSpPr>
          <p:nvPr>
            <p:ph idx="1"/>
          </p:nvPr>
        </p:nvSpPr>
        <p:spPr>
          <a:xfrm>
            <a:off x="161365" y="1825624"/>
            <a:ext cx="11658600" cy="4828616"/>
          </a:xfrm>
        </p:spPr>
        <p:txBody>
          <a:bodyPr>
            <a:normAutofit fontScale="92500"/>
          </a:bodyPr>
          <a:lstStyle/>
          <a:p>
            <a:pPr marL="0" indent="0">
              <a:buNone/>
            </a:pPr>
            <a:r>
              <a:rPr lang="en-ZA" sz="2200" b="1" dirty="0">
                <a:effectLst/>
                <a:latin typeface="Ebrima" panose="02000000000000000000" pitchFamily="2" charset="0"/>
                <a:ea typeface="Calibri" panose="020F0502020204030204" pitchFamily="34" charset="0"/>
                <a:cs typeface="Helvetica" panose="020B0604020202020204" pitchFamily="34" charset="0"/>
              </a:rPr>
              <a:t>Your rights and steps you can take to protect yourself, your children and related persons</a:t>
            </a:r>
            <a:endParaRPr lang="en-ZA" sz="2200" dirty="0">
              <a:effectLst/>
              <a:latin typeface="Calibri" panose="020F0502020204030204" pitchFamily="34" charset="0"/>
              <a:ea typeface="Calibri" panose="020F0502020204030204" pitchFamily="34" charset="0"/>
            </a:endParaRPr>
          </a:p>
          <a:p>
            <a:pPr marL="0"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This notice explains your rights and the steps you can take to protect yourself, your children and/or other members of the  shared household. If, after reading this notice, there is anything you do not understand we will, to the best of our abilities, explain the contents to you.</a:t>
            </a:r>
            <a:endParaRPr lang="en-ZA" sz="22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ZA" sz="2200" dirty="0">
                <a:effectLst/>
                <a:latin typeface="Ebrima" panose="02000000000000000000" pitchFamily="2" charset="0"/>
                <a:ea typeface="Calibri" panose="020F0502020204030204" pitchFamily="34" charset="0"/>
                <a:cs typeface="Helvetica" panose="020B0604020202020204" pitchFamily="34" charset="0"/>
              </a:rPr>
              <a:t>We will give you such assistance as you may need including to—</a:t>
            </a:r>
            <a:endParaRPr lang="en-ZA" sz="2200" dirty="0">
              <a:effectLst/>
              <a:latin typeface="Calibri" panose="020F0502020204030204" pitchFamily="34" charset="0"/>
              <a:ea typeface="Calibri" panose="020F0502020204030204" pitchFamily="34" charset="0"/>
            </a:endParaRPr>
          </a:p>
          <a:p>
            <a:pPr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(a) find a suitable shelter; and/or</a:t>
            </a:r>
            <a:endParaRPr lang="en-ZA" sz="2200" dirty="0">
              <a:effectLst/>
              <a:latin typeface="Calibri" panose="020F0502020204030204" pitchFamily="34" charset="0"/>
              <a:ea typeface="Calibri" panose="020F0502020204030204" pitchFamily="34" charset="0"/>
            </a:endParaRPr>
          </a:p>
          <a:p>
            <a:pPr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(b) get medical treatment.</a:t>
            </a:r>
            <a:endParaRPr lang="en-ZA" sz="2200" dirty="0">
              <a:effectLst/>
              <a:latin typeface="Calibri" panose="020F0502020204030204" pitchFamily="34" charset="0"/>
              <a:ea typeface="Calibri" panose="020F0502020204030204" pitchFamily="34" charset="0"/>
            </a:endParaRPr>
          </a:p>
          <a:p>
            <a:pPr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 </a:t>
            </a:r>
            <a:endParaRPr lang="en-ZA" sz="2200" dirty="0">
              <a:effectLst/>
              <a:latin typeface="Calibri" panose="020F0502020204030204" pitchFamily="34" charset="0"/>
              <a:ea typeface="Calibri" panose="020F0502020204030204" pitchFamily="34" charset="0"/>
            </a:endParaRPr>
          </a:p>
          <a:p>
            <a:pPr marL="0" lvl="0"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2. You can lay a criminal complaint with the police against the person who abused you, if the action of that person amounts to a criminal offence, and the case will be opened and investigated by the police. If you want to lay a criminal complaint, you must go to a police station in the area where you stay, study, work, operate a business or where the abuse took place.</a:t>
            </a:r>
            <a:endParaRPr lang="en-ZA" sz="2200" dirty="0">
              <a:effectLst/>
              <a:latin typeface="Calibri" panose="020F0502020204030204" pitchFamily="34" charset="0"/>
              <a:ea typeface="Calibri" panose="020F0502020204030204" pitchFamily="34" charset="0"/>
            </a:endParaRPr>
          </a:p>
          <a:p>
            <a:pPr marL="0" indent="0">
              <a:buNone/>
            </a:pPr>
            <a:r>
              <a:rPr lang="en-ZA" sz="2200" dirty="0">
                <a:effectLst/>
                <a:latin typeface="Ebrima" panose="02000000000000000000" pitchFamily="2" charset="0"/>
                <a:ea typeface="Calibri" panose="020F0502020204030204" pitchFamily="34" charset="0"/>
                <a:cs typeface="Helvetica" panose="020B0604020202020204" pitchFamily="34" charset="0"/>
              </a:rPr>
              <a:t> </a:t>
            </a:r>
            <a:endParaRPr lang="en-ZA" sz="2200" dirty="0">
              <a:effectLst/>
              <a:latin typeface="Calibri" panose="020F0502020204030204" pitchFamily="34" charset="0"/>
              <a:ea typeface="Calibri" panose="020F050202020403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latin typeface="Ebrima" panose="02000000000000000000" pitchFamily="2" charset="0"/>
              <a:ea typeface="Times New Roman" panose="02020603050405020304" pitchFamily="18" charset="0"/>
              <a:cs typeface="Helvetica" panose="020B0604020202020204" pitchFamily="34" charset="0"/>
            </a:endParaRPr>
          </a:p>
          <a:p>
            <a:pPr marL="342900" lvl="0" indent="-342900">
              <a:buFont typeface="Ebrima" panose="02000000000000000000" pitchFamily="2" charset="0"/>
              <a:buAutoNum type="alphaLcParenBoth"/>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a:p>
            <a:pPr marL="0" lvl="0" indent="0">
              <a:buNone/>
              <a:tabLst>
                <a:tab pos="685800" algn="l"/>
              </a:tabLst>
            </a:pPr>
            <a:endParaRPr lang="en-ZA" sz="1800" dirty="0">
              <a:effectLst/>
              <a:latin typeface="Calibri" panose="020F0502020204030204" pitchFamily="34" charset="0"/>
              <a:ea typeface="Times New Roman" panose="02020603050405020304" pitchFamily="18" charset="0"/>
              <a:cs typeface="Tahoma" panose="020B0604030504040204" pitchFamily="34" charset="0"/>
            </a:endParaRPr>
          </a:p>
          <a:p>
            <a:endParaRPr lang="en-ZA" dirty="0"/>
          </a:p>
        </p:txBody>
      </p:sp>
    </p:spTree>
    <p:extLst>
      <p:ext uri="{BB962C8B-B14F-4D97-AF65-F5344CB8AC3E}">
        <p14:creationId xmlns:p14="http://schemas.microsoft.com/office/powerpoint/2010/main" val="201048978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D5D87-CD3C-7F2D-8E98-ED0BE95BBC12}"/>
              </a:ext>
            </a:extLst>
          </p:cNvPr>
          <p:cNvSpPr txBox="1"/>
          <p:nvPr/>
        </p:nvSpPr>
        <p:spPr>
          <a:xfrm>
            <a:off x="0" y="0"/>
            <a:ext cx="11366126" cy="7448193"/>
          </a:xfrm>
          <a:prstGeom prst="rect">
            <a:avLst/>
          </a:prstGeom>
          <a:noFill/>
        </p:spPr>
        <p:txBody>
          <a:bodyPr wrap="square">
            <a:spAutoFit/>
          </a:bodyPr>
          <a:lstStyle/>
          <a:p>
            <a:pPr marL="0" lvl="0" indent="0">
              <a:buNone/>
            </a:pPr>
            <a:r>
              <a:rPr lang="en-ZA" sz="1800" dirty="0">
                <a:effectLst/>
                <a:latin typeface="Ebrima" panose="02000000000000000000" pitchFamily="2" charset="0"/>
                <a:ea typeface="Calibri" panose="020F0502020204030204" pitchFamily="34" charset="0"/>
                <a:cs typeface="Helvetica" panose="020B0604020202020204" pitchFamily="34" charset="0"/>
              </a:rPr>
              <a:t>3</a:t>
            </a:r>
            <a:r>
              <a:rPr lang="en-ZA" sz="2000" dirty="0">
                <a:effectLst/>
                <a:latin typeface="Ebrima" panose="02000000000000000000" pitchFamily="2" charset="0"/>
                <a:ea typeface="Calibri" panose="020F0502020204030204" pitchFamily="34" charset="0"/>
                <a:cs typeface="Helvetica" panose="020B0604020202020204" pitchFamily="34" charset="0"/>
              </a:rPr>
              <a:t>. You can also apply, on any day and at any time, for a protection order and a safety monitoring notice through the internet (go to </a:t>
            </a:r>
            <a:r>
              <a:rPr lang="en-ZA" sz="2000" u="sng" dirty="0">
                <a:solidFill>
                  <a:srgbClr val="0563C1"/>
                </a:solidFill>
                <a:effectLst/>
                <a:latin typeface="Ebrima" panose="02000000000000000000" pitchFamily="2" charset="0"/>
                <a:ea typeface="Calibri" panose="020F0502020204030204" pitchFamily="34" charset="0"/>
                <a:cs typeface="Helvetica" panose="020B0604020202020204" pitchFamily="34" charset="0"/>
                <a:hlinkClick r:id="rId2"/>
              </a:rPr>
              <a:t>www.justice.gov.za</a:t>
            </a:r>
            <a:r>
              <a:rPr lang="en-ZA" sz="2000" dirty="0">
                <a:effectLst/>
                <a:latin typeface="Ebrima" panose="02000000000000000000" pitchFamily="2" charset="0"/>
                <a:ea typeface="Calibri" panose="020F0502020204030204" pitchFamily="34" charset="0"/>
                <a:cs typeface="Helvetica" panose="020B0604020202020204" pitchFamily="34" charset="0"/>
              </a:rPr>
              <a:t> )or in person at a Magistrate's Court-</a:t>
            </a:r>
            <a:endParaRPr lang="en-ZA" sz="2000" dirty="0">
              <a:effectLst/>
              <a:latin typeface="Calibri" panose="020F0502020204030204" pitchFamily="34" charset="0"/>
              <a:ea typeface="Calibri" panose="020F0502020204030204" pitchFamily="34" charset="0"/>
            </a:endParaRPr>
          </a:p>
          <a:p>
            <a:pPr marL="800100" lvl="1" indent="-342900">
              <a:buFont typeface="Ebrima" panose="02000000000000000000" pitchFamily="2" charset="0"/>
              <a:buAutoNum type="alphaLcParenBoth"/>
              <a:tabLst>
                <a:tab pos="685800" algn="l"/>
              </a:tabLst>
            </a:pPr>
            <a:r>
              <a:rPr lang="en-ZA" sz="2000" dirty="0">
                <a:effectLst/>
                <a:latin typeface="Tahoma" panose="020B0604030504040204" pitchFamily="34" charset="0"/>
                <a:ea typeface="Times New Roman" panose="02020603050405020304" pitchFamily="18" charset="0"/>
                <a:cs typeface="Tahoma" panose="020B0604030504040204" pitchFamily="34" charset="0"/>
              </a:rPr>
              <a:t>﻿﻿﻿﻿</a:t>
            </a:r>
            <a:r>
              <a:rPr lang="en-ZA" sz="2000" dirty="0">
                <a:effectLst/>
                <a:latin typeface="Ebrima" panose="02000000000000000000" pitchFamily="2" charset="0"/>
                <a:ea typeface="Times New Roman" panose="02020603050405020304" pitchFamily="18" charset="0"/>
                <a:cs typeface="Helvetica" panose="020B0604020202020204" pitchFamily="34" charset="0"/>
              </a:rPr>
              <a:t>where you stay, study or work, whether permanently or temporarily;</a:t>
            </a:r>
            <a:endParaRPr lang="en-ZA" sz="2000" dirty="0">
              <a:effectLst/>
              <a:latin typeface="Calibri" panose="020F0502020204030204" pitchFamily="34" charset="0"/>
              <a:ea typeface="Times New Roman" panose="02020603050405020304" pitchFamily="18" charset="0"/>
              <a:cs typeface="Tahoma" panose="020B0604030504040204" pitchFamily="34" charset="0"/>
            </a:endParaRPr>
          </a:p>
          <a:p>
            <a:pPr marL="800100" lvl="1" indent="-342900">
              <a:buFont typeface="Ebrima" panose="02000000000000000000" pitchFamily="2" charset="0"/>
              <a:buAutoNum type="alphaLcParenBoth"/>
              <a:tabLst>
                <a:tab pos="685800" algn="l"/>
              </a:tabLst>
            </a:pPr>
            <a:r>
              <a:rPr lang="en-ZA" sz="2000" dirty="0">
                <a:effectLst/>
                <a:latin typeface="Tahoma" panose="020B0604030504040204" pitchFamily="34" charset="0"/>
                <a:ea typeface="Times New Roman" panose="02020603050405020304" pitchFamily="18" charset="0"/>
                <a:cs typeface="Tahoma" panose="020B0604030504040204" pitchFamily="34" charset="0"/>
              </a:rPr>
              <a:t>﻿﻿﻿</a:t>
            </a:r>
            <a:r>
              <a:rPr lang="en-ZA" sz="2000" dirty="0">
                <a:effectLst/>
                <a:latin typeface="Ebrima" panose="02000000000000000000" pitchFamily="2" charset="0"/>
                <a:ea typeface="Times New Roman" panose="02020603050405020304" pitchFamily="18" charset="0"/>
                <a:cs typeface="Helvetica" panose="020B0604020202020204" pitchFamily="34" charset="0"/>
              </a:rPr>
              <a:t>where the person who abused you stays, studies or work, whether permanently or temporarily; or </a:t>
            </a:r>
            <a:endParaRPr lang="en-ZA" sz="2000" dirty="0">
              <a:effectLst/>
              <a:latin typeface="Calibri" panose="020F0502020204030204" pitchFamily="34" charset="0"/>
              <a:ea typeface="Times New Roman" panose="02020603050405020304" pitchFamily="18" charset="0"/>
              <a:cs typeface="Tahoma" panose="020B0604030504040204" pitchFamily="34" charset="0"/>
            </a:endParaRPr>
          </a:p>
          <a:p>
            <a:pPr marL="800100" lvl="1" indent="-342900">
              <a:buFont typeface="Ebrima" panose="02000000000000000000" pitchFamily="2" charset="0"/>
              <a:buAutoNum type="alphaLcParenBoth"/>
              <a:tabLst>
                <a:tab pos="685800" algn="l"/>
              </a:tabLst>
            </a:pPr>
            <a:r>
              <a:rPr lang="en-ZA" sz="2000" dirty="0">
                <a:effectLst/>
                <a:latin typeface="Ebrima" panose="02000000000000000000" pitchFamily="2" charset="0"/>
                <a:ea typeface="Times New Roman" panose="02020603050405020304" pitchFamily="18" charset="0"/>
                <a:cs typeface="Helvetica" panose="020B0604020202020204" pitchFamily="34" charset="0"/>
              </a:rPr>
              <a:t>where the abuse took place.</a:t>
            </a:r>
          </a:p>
          <a:p>
            <a:pPr marL="342900" lvl="0" indent="-342900">
              <a:buFont typeface="Ebrima" panose="02000000000000000000" pitchFamily="2" charset="0"/>
              <a:buAutoNum type="alphaLcParenBoth"/>
              <a:tabLst>
                <a:tab pos="685800" algn="l"/>
              </a:tabLst>
            </a:pPr>
            <a:endParaRPr lang="en-ZA" sz="2000" dirty="0">
              <a:latin typeface="Ebrima" panose="02000000000000000000" pitchFamily="2" charset="0"/>
              <a:ea typeface="Times New Roman" panose="02020603050405020304" pitchFamily="18" charset="0"/>
              <a:cs typeface="Helvetica" panose="020B0604020202020204" pitchFamily="34" charset="0"/>
            </a:endParaRPr>
          </a:p>
          <a:p>
            <a:pPr lvl="0"/>
            <a:r>
              <a:rPr lang="en-ZA" sz="2000" dirty="0">
                <a:effectLst/>
                <a:latin typeface="Ebrima" panose="02000000000000000000" pitchFamily="2" charset="0"/>
                <a:ea typeface="Calibri" panose="020F0502020204030204" pitchFamily="34" charset="0"/>
                <a:cs typeface="Helvetica" panose="020B0604020202020204" pitchFamily="34" charset="0"/>
              </a:rPr>
              <a:t>4. (a) If you stay at the same place as the person who abused you, you can at the same time also apply for a safety monitoring notice, which will make sure that a police official will check on your safety regularly by telephone or in person for a specified period.</a:t>
            </a:r>
            <a:endParaRPr lang="en-ZA" sz="2000" dirty="0">
              <a:effectLst/>
              <a:latin typeface="Calibri" panose="020F0502020204030204" pitchFamily="34" charset="0"/>
              <a:ea typeface="Calibri" panose="020F0502020204030204" pitchFamily="34" charset="0"/>
            </a:endParaRPr>
          </a:p>
          <a:p>
            <a:pPr marL="228600"/>
            <a:r>
              <a:rPr lang="en-ZA" sz="2000" dirty="0">
                <a:effectLst/>
                <a:latin typeface="Ebrima" panose="02000000000000000000" pitchFamily="2" charset="0"/>
                <a:ea typeface="Calibri" panose="020F0502020204030204" pitchFamily="34" charset="0"/>
                <a:cs typeface="Helvetica" panose="020B0604020202020204" pitchFamily="34" charset="0"/>
              </a:rPr>
              <a:t>(b) We can give you the application forms to apply for a protection order and a safety monitoring notice if you need it, or you can get these forms from the internet at </a:t>
            </a:r>
            <a:r>
              <a:rPr lang="en-ZA" sz="2000" u="sng" dirty="0">
                <a:solidFill>
                  <a:srgbClr val="0563C1"/>
                </a:solidFill>
                <a:effectLst/>
                <a:latin typeface="Ebrima" panose="02000000000000000000" pitchFamily="2" charset="0"/>
                <a:ea typeface="Calibri" panose="020F0502020204030204" pitchFamily="34" charset="0"/>
                <a:cs typeface="Helvetica" panose="020B0604020202020204" pitchFamily="34" charset="0"/>
                <a:hlinkClick r:id="rId2"/>
              </a:rPr>
              <a:t>www.justice.gov.za</a:t>
            </a:r>
            <a:r>
              <a:rPr lang="en-ZA" sz="2000" dirty="0">
                <a:effectLst/>
                <a:latin typeface="Ebrima" panose="02000000000000000000" pitchFamily="2" charset="0"/>
                <a:ea typeface="Calibri" panose="020F0502020204030204" pitchFamily="34" charset="0"/>
                <a:cs typeface="Helvetica" panose="020B0604020202020204" pitchFamily="34" charset="0"/>
              </a:rPr>
              <a:t>.</a:t>
            </a:r>
            <a:endParaRPr lang="en-ZA" sz="2000" dirty="0">
              <a:effectLst/>
              <a:latin typeface="Calibri" panose="020F0502020204030204" pitchFamily="34" charset="0"/>
              <a:ea typeface="Calibri" panose="020F0502020204030204" pitchFamily="34" charset="0"/>
            </a:endParaRPr>
          </a:p>
          <a:p>
            <a:pPr marL="228600"/>
            <a:r>
              <a:rPr lang="en-ZA" sz="2000" dirty="0">
                <a:effectLst/>
                <a:latin typeface="Ebrima" panose="02000000000000000000" pitchFamily="2" charset="0"/>
                <a:ea typeface="Calibri" panose="020F0502020204030204" pitchFamily="34" charset="0"/>
                <a:cs typeface="Helvetica" panose="020B0604020202020204" pitchFamily="34" charset="0"/>
              </a:rPr>
              <a:t> </a:t>
            </a:r>
            <a:endParaRPr lang="en-ZA" sz="2000" dirty="0">
              <a:effectLst/>
              <a:latin typeface="Calibri" panose="020F0502020204030204" pitchFamily="34" charset="0"/>
              <a:ea typeface="Calibri" panose="020F0502020204030204" pitchFamily="34" charset="0"/>
            </a:endParaRPr>
          </a:p>
          <a:p>
            <a:pPr lvl="0"/>
            <a:r>
              <a:rPr lang="en-ZA" sz="2000" dirty="0">
                <a:effectLst/>
                <a:latin typeface="Ebrima" panose="02000000000000000000" pitchFamily="2" charset="0"/>
                <a:ea typeface="Calibri" panose="020F0502020204030204" pitchFamily="34" charset="0"/>
                <a:cs typeface="Helvetica" panose="020B0604020202020204" pitchFamily="34" charset="0"/>
              </a:rPr>
              <a:t>5. (a) The Court can grant an interim protection order with a date for you and the person who abused you to appear in court to consider the application.</a:t>
            </a:r>
            <a:endParaRPr lang="en-ZA" sz="2000" dirty="0">
              <a:effectLst/>
              <a:latin typeface="Calibri" panose="020F0502020204030204" pitchFamily="34" charset="0"/>
              <a:ea typeface="Calibri" panose="020F0502020204030204" pitchFamily="34" charset="0"/>
            </a:endParaRPr>
          </a:p>
          <a:p>
            <a:pPr lvl="1">
              <a:buSzPts val="1200"/>
              <a:tabLst>
                <a:tab pos="457200" algn="l"/>
              </a:tabLst>
            </a:pPr>
            <a:r>
              <a:rPr lang="en-ZA" sz="2000" dirty="0">
                <a:effectLst/>
                <a:latin typeface="Ebrima" panose="02000000000000000000" pitchFamily="2" charset="0"/>
                <a:ea typeface="Times New Roman" panose="02020603050405020304" pitchFamily="18" charset="0"/>
                <a:cs typeface="Helvetica" panose="020B0604020202020204" pitchFamily="34" charset="0"/>
              </a:rPr>
              <a:t>(b) interim protection order must be served on the person who abused you (hereinafter referred to as 'the respondent’) before it can come into operation.</a:t>
            </a:r>
          </a:p>
          <a:p>
            <a:pPr lvl="1">
              <a:buSzPts val="1200"/>
              <a:tabLst>
                <a:tab pos="457200" algn="l"/>
              </a:tabLst>
            </a:pPr>
            <a:r>
              <a:rPr lang="en-ZA" sz="2000" dirty="0">
                <a:latin typeface="Ebrima" panose="02000000000000000000" pitchFamily="2" charset="0"/>
                <a:ea typeface="Times New Roman" panose="02020603050405020304" pitchFamily="18" charset="0"/>
                <a:cs typeface="Helvetica" panose="020B0604020202020204" pitchFamily="34" charset="0"/>
              </a:rPr>
              <a:t>(c) </a:t>
            </a:r>
            <a:r>
              <a:rPr lang="en-ZA" sz="2000" dirty="0">
                <a:effectLst/>
                <a:latin typeface="Ebrima" panose="02000000000000000000" pitchFamily="2" charset="0"/>
                <a:ea typeface="Times New Roman" panose="02020603050405020304" pitchFamily="18" charset="0"/>
                <a:cs typeface="Helvetica" panose="020B0604020202020204" pitchFamily="34" charset="0"/>
              </a:rPr>
              <a:t>If the court does not grant an interim protection order, you and the respondent will get a notice which will stipulate a date to appear in court, where you will be required to explain why the court should grant you a final protection order.</a:t>
            </a:r>
            <a:endParaRPr lang="en-ZA" sz="2000" dirty="0">
              <a:latin typeface="Calibri" panose="020F0502020204030204" pitchFamily="34" charset="0"/>
              <a:ea typeface="Times New Roman" panose="02020603050405020304" pitchFamily="18" charset="0"/>
              <a:cs typeface="Tahoma" panose="020B0604030504040204" pitchFamily="34" charset="0"/>
            </a:endParaRPr>
          </a:p>
          <a:p>
            <a:pPr lvl="1">
              <a:buSzPts val="1200"/>
              <a:tabLst>
                <a:tab pos="457200" algn="l"/>
              </a:tabLst>
            </a:pPr>
            <a:r>
              <a:rPr lang="en-ZA" sz="2000" dirty="0">
                <a:effectLst/>
                <a:latin typeface="Calibri" panose="020F0502020204030204" pitchFamily="34" charset="0"/>
                <a:ea typeface="Times New Roman" panose="02020603050405020304" pitchFamily="18" charset="0"/>
                <a:cs typeface="Tahoma" panose="020B0604030504040204" pitchFamily="34" charset="0"/>
              </a:rPr>
              <a:t>(d) </a:t>
            </a:r>
            <a:r>
              <a:rPr lang="en-ZA" sz="2000" dirty="0">
                <a:effectLst/>
                <a:latin typeface="Ebrima" panose="02000000000000000000" pitchFamily="2" charset="0"/>
                <a:ea typeface="Times New Roman" panose="02020603050405020304" pitchFamily="18" charset="0"/>
                <a:cs typeface="Helvetica" panose="020B0604020202020204" pitchFamily="34" charset="0"/>
              </a:rPr>
              <a:t>The court can also grant a safety monitoring notice, if applied for, which must be served on the respondent before it can come into operation.</a:t>
            </a:r>
            <a:endParaRPr lang="en-ZA" sz="2000" dirty="0">
              <a:effectLst/>
              <a:latin typeface="Calibri" panose="020F0502020204030204" pitchFamily="34" charset="0"/>
              <a:ea typeface="Times New Roman" panose="02020603050405020304" pitchFamily="18" charset="0"/>
              <a:cs typeface="Tahoma" panose="020B0604030504040204" pitchFamily="34" charset="0"/>
            </a:endParaRPr>
          </a:p>
          <a:p>
            <a:pPr lvl="1">
              <a:buSzPts val="1200"/>
              <a:tabLst>
                <a:tab pos="457200" algn="l"/>
              </a:tabLst>
            </a:pPr>
            <a:endParaRPr lang="en-ZA" sz="2000" dirty="0">
              <a:effectLst/>
              <a:latin typeface="Calibri" panose="020F0502020204030204" pitchFamily="34" charset="0"/>
              <a:ea typeface="Times New Roman" panose="02020603050405020304" pitchFamily="18" charset="0"/>
              <a:cs typeface="Tahoma" panose="020B0604030504040204" pitchFamily="34" charset="0"/>
            </a:endParaRPr>
          </a:p>
          <a:p>
            <a:pPr lvl="0">
              <a:tabLst>
                <a:tab pos="685800" algn="l"/>
              </a:tabLst>
            </a:pPr>
            <a:endParaRPr lang="en-ZA" sz="1800" dirty="0">
              <a:effectLst/>
              <a:latin typeface="Ebrima" panose="02000000000000000000" pitchFamily="2" charset="0"/>
              <a:ea typeface="Times New Roman" panose="02020603050405020304" pitchFamily="18" charset="0"/>
              <a:cs typeface="Helvetica" panose="020B0604020202020204" pitchFamily="34" charset="0"/>
            </a:endParaRPr>
          </a:p>
        </p:txBody>
      </p:sp>
    </p:spTree>
    <p:extLst>
      <p:ext uri="{BB962C8B-B14F-4D97-AF65-F5344CB8AC3E}">
        <p14:creationId xmlns:p14="http://schemas.microsoft.com/office/powerpoint/2010/main" val="251319282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B8CCEE-DBD8-B0D6-E839-3309952F314C}"/>
              </a:ext>
            </a:extLst>
          </p:cNvPr>
          <p:cNvSpPr txBox="1"/>
          <p:nvPr/>
        </p:nvSpPr>
        <p:spPr>
          <a:xfrm>
            <a:off x="0" y="0"/>
            <a:ext cx="12192000" cy="6986528"/>
          </a:xfrm>
          <a:prstGeom prst="rect">
            <a:avLst/>
          </a:prstGeom>
          <a:noFill/>
        </p:spPr>
        <p:txBody>
          <a:bodyPr wrap="square">
            <a:spAutoFit/>
          </a:bodyPr>
          <a:lstStyle/>
          <a:p>
            <a:pPr lvl="0"/>
            <a:r>
              <a:rPr lang="en-ZA" dirty="0">
                <a:effectLst/>
                <a:latin typeface="Ebrima" panose="02000000000000000000" pitchFamily="2" charset="0"/>
                <a:ea typeface="Calibri" panose="020F0502020204030204" pitchFamily="34" charset="0"/>
                <a:cs typeface="Helvetica" panose="020B0604020202020204" pitchFamily="34" charset="0"/>
              </a:rPr>
              <a:t>6. The protection order can be served by the police or by a sheriff, but the safety monitoring notice can be served only by the police.</a:t>
            </a:r>
            <a:endParaRPr lang="en-ZA" dirty="0">
              <a:effectLst/>
              <a:latin typeface="Calibri" panose="020F0502020204030204" pitchFamily="34" charset="0"/>
              <a:ea typeface="Calibri" panose="020F0502020204030204" pitchFamily="34" charset="0"/>
            </a:endParaRPr>
          </a:p>
          <a:p>
            <a:pPr marL="228600"/>
            <a:r>
              <a:rPr lang="en-ZA" dirty="0">
                <a:effectLst/>
                <a:latin typeface="Ebrima" panose="02000000000000000000" pitchFamily="2" charset="0"/>
                <a:ea typeface="Calibri" panose="020F0502020204030204" pitchFamily="34" charset="0"/>
                <a:cs typeface="Helvetica" panose="020B0604020202020204" pitchFamily="34" charset="0"/>
              </a:rPr>
              <a:t> </a:t>
            </a:r>
            <a:endParaRPr lang="en-ZA" dirty="0">
              <a:effectLst/>
              <a:latin typeface="Calibri" panose="020F0502020204030204" pitchFamily="34" charset="0"/>
              <a:ea typeface="Calibri" panose="020F0502020204030204" pitchFamily="34" charset="0"/>
            </a:endParaRPr>
          </a:p>
          <a:p>
            <a:pPr lvl="0"/>
            <a:r>
              <a:rPr lang="en-ZA" dirty="0">
                <a:effectLst/>
                <a:latin typeface="Ebrima" panose="02000000000000000000" pitchFamily="2" charset="0"/>
                <a:ea typeface="Calibri" panose="020F0502020204030204" pitchFamily="34" charset="0"/>
                <a:cs typeface="Helvetica" panose="020B0604020202020204" pitchFamily="34" charset="0"/>
              </a:rPr>
              <a:t>7. In your application you may request the Court to prohibit the respondent from—</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committing or attempting to commit any act of domestic violence;</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getting the help of another person to commit any act of domestic violence;</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entering your workplace, place of study, home or the shared residence or any part thereof;</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preventing you or any child who normally lives in the shared residence from entering or remaining in the residence or any part thereof;</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contacting you in person or through some other person or by electronic means;</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Ebrima" panose="02000000000000000000" pitchFamily="2" charset="0"/>
                <a:ea typeface="Calibri" panose="020F0502020204030204" pitchFamily="34" charset="0"/>
                <a:cs typeface="Helvetica" panose="020B0604020202020204" pitchFamily="34" charset="0"/>
              </a:rPr>
              <a:t>making known or available to others any communication about you by electronic means;</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tabLst>
                <a:tab pos="457200" algn="l"/>
              </a:tabLst>
            </a:pPr>
            <a:r>
              <a:rPr lang="en-ZA" dirty="0">
                <a:effectLst/>
                <a:latin typeface="Ebrima" panose="02000000000000000000" pitchFamily="2" charset="0"/>
                <a:ea typeface="Calibri" panose="020F0502020204030204" pitchFamily="34" charset="0"/>
                <a:cs typeface="Helvetica" panose="020B0604020202020204" pitchFamily="34" charset="0"/>
              </a:rPr>
              <a:t> committing any other act as may be specified by the Court.</a:t>
            </a:r>
            <a:endParaRPr lang="en-ZA" dirty="0">
              <a:effectLst/>
              <a:latin typeface="Calibri" panose="020F0502020204030204" pitchFamily="34" charset="0"/>
              <a:ea typeface="Calibri" panose="020F0502020204030204" pitchFamily="34" charset="0"/>
            </a:endParaRPr>
          </a:p>
          <a:p>
            <a:pPr marL="457200"/>
            <a:r>
              <a:rPr lang="en-ZA" dirty="0">
                <a:effectLst/>
                <a:latin typeface="Ebrima" panose="02000000000000000000" pitchFamily="2" charset="0"/>
                <a:ea typeface="Times New Roman" panose="02020603050405020304" pitchFamily="18" charset="0"/>
                <a:cs typeface="Helvetica" panose="020B0604020202020204" pitchFamily="34" charset="0"/>
              </a:rPr>
              <a:t> </a:t>
            </a:r>
            <a:endParaRPr lang="en-ZA" dirty="0">
              <a:effectLst/>
              <a:latin typeface="Calibri" panose="020F0502020204030204" pitchFamily="34" charset="0"/>
              <a:ea typeface="Calibri" panose="020F0502020204030204" pitchFamily="34" charset="0"/>
            </a:endParaRPr>
          </a:p>
          <a:p>
            <a:pPr lvl="0"/>
            <a:r>
              <a:rPr lang="en-ZA" dirty="0">
                <a:effectLst/>
                <a:latin typeface="Ebrima" panose="02000000000000000000" pitchFamily="2" charset="0"/>
                <a:ea typeface="Calibri" panose="020F0502020204030204" pitchFamily="34" charset="0"/>
                <a:cs typeface="Helvetica" panose="020B0604020202020204" pitchFamily="34" charset="0"/>
              </a:rPr>
              <a:t>8. The person who abused you will not be given your contact information.</a:t>
            </a:r>
          </a:p>
          <a:p>
            <a:pPr lvl="0"/>
            <a:endParaRPr lang="en-ZA" dirty="0">
              <a:latin typeface="Ebrima" panose="02000000000000000000" pitchFamily="2" charset="0"/>
              <a:ea typeface="Calibri" panose="020F0502020204030204" pitchFamily="34" charset="0"/>
              <a:cs typeface="Helvetica" panose="020B0604020202020204" pitchFamily="34" charset="0"/>
            </a:endParaRPr>
          </a:p>
          <a:p>
            <a:pPr lvl="0"/>
            <a:r>
              <a:rPr lang="en-ZA" dirty="0">
                <a:effectLst/>
                <a:latin typeface="Ebrima" panose="02000000000000000000" pitchFamily="2" charset="0"/>
                <a:ea typeface="Calibri" panose="020F0502020204030204" pitchFamily="34" charset="0"/>
                <a:cs typeface="Helvetica" panose="020B0604020202020204" pitchFamily="34" charset="0"/>
              </a:rPr>
              <a:t>9. To protect you and to provide for your safety, health and wellbeing, the Court can—</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pPr>
            <a:r>
              <a:rPr lang="en-ZA" dirty="0">
                <a:effectLst/>
                <a:latin typeface="Ebrima" panose="02000000000000000000" pitchFamily="2" charset="0"/>
                <a:ea typeface="Calibri" panose="020F0502020204030204" pitchFamily="34" charset="0"/>
                <a:cs typeface="Helvetica" panose="020B0604020202020204" pitchFamily="34" charset="0"/>
              </a:rPr>
              <a:t>order that the respondent pay rent, mortgage or other monetary relief (such as medical, grocery and education expenses and loss of income);</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pPr>
            <a:r>
              <a:rPr lang="en-ZA" dirty="0">
                <a:effectLst/>
                <a:latin typeface="Ebrima" panose="02000000000000000000" pitchFamily="2" charset="0"/>
                <a:ea typeface="Calibri" panose="020F0502020204030204" pitchFamily="34" charset="0"/>
                <a:cs typeface="Helvetica" panose="020B0604020202020204" pitchFamily="34" charset="0"/>
              </a:rPr>
              <a:t>order that the respondent pays temporary maintenance of any child, person with disability or older person in your care, who the respondent has a legal duty to maintain;</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pPr>
            <a:r>
              <a:rPr lang="en-ZA" dirty="0">
                <a:effectLst/>
                <a:latin typeface="Ebrima" panose="02000000000000000000" pitchFamily="2" charset="0"/>
                <a:ea typeface="Times New Roman" panose="02020603050405020304" pitchFamily="18" charset="0"/>
                <a:cs typeface="Helvetica" panose="020B0604020202020204" pitchFamily="34" charset="0"/>
              </a:rPr>
              <a:t>refuse the respondent contact with you or your children;</a:t>
            </a:r>
          </a:p>
          <a:p>
            <a:pPr marL="800100" lvl="1" indent="-342900">
              <a:buFont typeface="+mj-lt"/>
              <a:buAutoNum type="alphaLcParenBoth"/>
            </a:pPr>
            <a:r>
              <a:rPr lang="en-ZA" dirty="0">
                <a:effectLst/>
                <a:latin typeface="Ebrima" panose="02000000000000000000" pitchFamily="2" charset="0"/>
                <a:ea typeface="Times New Roman" panose="02020603050405020304" pitchFamily="18" charset="0"/>
                <a:cs typeface="Helvetica" panose="020B0604020202020204" pitchFamily="34" charset="0"/>
              </a:rPr>
              <a:t>order the respondent to not harm or threaten to harm a household pet or other animal, the welfare of which affects your well-being;</a:t>
            </a:r>
            <a:endParaRPr lang="en-ZA" dirty="0">
              <a:effectLst/>
              <a:latin typeface="Calibri" panose="020F0502020204030204" pitchFamily="34" charset="0"/>
              <a:ea typeface="Calibri" panose="020F0502020204030204" pitchFamily="34" charset="0"/>
            </a:endParaRPr>
          </a:p>
          <a:p>
            <a:pPr marL="800100" lvl="1" indent="-342900">
              <a:buFont typeface="+mj-lt"/>
              <a:buAutoNum type="alphaLcParenBoth"/>
            </a:pPr>
            <a:endParaRPr lang="en-ZA" dirty="0">
              <a:effectLst/>
              <a:latin typeface="Calibri" panose="020F0502020204030204" pitchFamily="34" charset="0"/>
              <a:ea typeface="Calibri" panose="020F0502020204030204" pitchFamily="34" charset="0"/>
            </a:endParaRPr>
          </a:p>
          <a:p>
            <a:pPr lvl="0"/>
            <a:endParaRPr lang="en-ZA"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5876182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E86946-C6A7-C898-D167-2EDB1C845DAF}"/>
              </a:ext>
            </a:extLst>
          </p:cNvPr>
          <p:cNvSpPr txBox="1"/>
          <p:nvPr/>
        </p:nvSpPr>
        <p:spPr>
          <a:xfrm>
            <a:off x="0" y="48992"/>
            <a:ext cx="12192000" cy="6809008"/>
          </a:xfrm>
          <a:prstGeom prst="rect">
            <a:avLst/>
          </a:prstGeom>
          <a:noFill/>
        </p:spPr>
        <p:txBody>
          <a:bodyPr wrap="square">
            <a:spAutoFit/>
          </a:bodyPr>
          <a:lstStyle/>
          <a:p>
            <a:pPr lvl="1"/>
            <a:r>
              <a:rPr lang="en-ZA" dirty="0">
                <a:effectLst/>
                <a:latin typeface="Ebrima" panose="02000000000000000000" pitchFamily="2" charset="0"/>
                <a:ea typeface="Calibri" panose="020F0502020204030204" pitchFamily="34" charset="0"/>
                <a:cs typeface="Helvetica" panose="020B0604020202020204" pitchFamily="34" charset="0"/>
              </a:rPr>
              <a:t>(e) order the seizure of any weapon in the possession or under the control of the respondent, even if it is for work purposes;</a:t>
            </a:r>
            <a:endParaRPr lang="en-ZA" sz="1600" dirty="0">
              <a:effectLst/>
              <a:latin typeface="Calibri" panose="020F0502020204030204" pitchFamily="34" charset="0"/>
              <a:ea typeface="Calibri" panose="020F0502020204030204" pitchFamily="34" charset="0"/>
            </a:endParaRPr>
          </a:p>
          <a:p>
            <a:pPr lvl="1"/>
            <a:r>
              <a:rPr lang="en-ZA" dirty="0">
                <a:effectLst/>
                <a:latin typeface="Ebrima" panose="02000000000000000000" pitchFamily="2" charset="0"/>
                <a:ea typeface="Calibri" panose="020F0502020204030204" pitchFamily="34" charset="0"/>
                <a:cs typeface="Helvetica" panose="020B0604020202020204" pitchFamily="34" charset="0"/>
              </a:rPr>
              <a:t>(f) order that a peace officer accompany you to assist you with the collection of your personal property;</a:t>
            </a:r>
            <a:endParaRPr lang="en-ZA" sz="1600" dirty="0">
              <a:effectLst/>
              <a:latin typeface="Calibri" panose="020F0502020204030204" pitchFamily="34" charset="0"/>
              <a:ea typeface="Calibri" panose="020F0502020204030204" pitchFamily="34" charset="0"/>
            </a:endParaRPr>
          </a:p>
          <a:p>
            <a:pPr lvl="1"/>
            <a:r>
              <a:rPr lang="en-ZA" dirty="0">
                <a:effectLst/>
                <a:latin typeface="Ebrima" panose="02000000000000000000" pitchFamily="2" charset="0"/>
                <a:ea typeface="Calibri" panose="020F0502020204030204" pitchFamily="34" charset="0"/>
                <a:cs typeface="Helvetica" panose="020B0604020202020204" pitchFamily="34" charset="0"/>
              </a:rPr>
              <a:t>(g) impose any other condition as is reasonably necessary.</a:t>
            </a:r>
          </a:p>
          <a:p>
            <a:pPr lvl="1"/>
            <a:endParaRPr lang="en-ZA" sz="1600" dirty="0">
              <a:effectLst/>
              <a:latin typeface="Calibri" panose="020F0502020204030204" pitchFamily="34" charset="0"/>
              <a:ea typeface="Calibri" panose="020F0502020204030204" pitchFamily="34" charset="0"/>
            </a:endParaRPr>
          </a:p>
          <a:p>
            <a:pPr lvl="0"/>
            <a:r>
              <a:rPr lang="en-ZA" sz="1800" dirty="0">
                <a:effectLst/>
                <a:latin typeface="Ebrima" panose="02000000000000000000" pitchFamily="2" charset="0"/>
                <a:ea typeface="Calibri" panose="020F0502020204030204" pitchFamily="34" charset="0"/>
                <a:cs typeface="Helvetica" panose="020B0604020202020204" pitchFamily="34" charset="0"/>
              </a:rPr>
              <a:t>10. (a) Whenever the court grants an interim or final protection order, the court must at the same time authorise a warrant of arrest for the respondent, which must be suspended until the order is breached.</a:t>
            </a:r>
            <a:endParaRPr lang="en-ZA" sz="1600" dirty="0">
              <a:effectLst/>
              <a:latin typeface="Calibri" panose="020F0502020204030204" pitchFamily="34" charset="0"/>
              <a:ea typeface="Calibri" panose="020F0502020204030204" pitchFamily="34" charset="0"/>
            </a:endParaRPr>
          </a:p>
          <a:p>
            <a:pPr marL="800100" lvl="1" indent="-342900">
              <a:buFont typeface="+mj-lt"/>
              <a:buAutoNum type="alphaLcParenBoth" startAt="2"/>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You will get a copy of the interim protection order and the original suspended warrant of arrest.</a:t>
            </a:r>
            <a:endParaRPr lang="en-ZA" sz="1600" dirty="0">
              <a:effectLst/>
              <a:latin typeface="Calibri" panose="020F0502020204030204" pitchFamily="34" charset="0"/>
              <a:ea typeface="Calibri" panose="020F0502020204030204" pitchFamily="34" charset="0"/>
            </a:endParaRPr>
          </a:p>
          <a:p>
            <a:pPr marL="800100" lvl="1" indent="-342900">
              <a:buFont typeface="+mj-lt"/>
              <a:buAutoNum type="alphaLcParenBoth" startAt="2"/>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The protection order must be served on the respondent before it comes into force, and the original suspended warrant of arrest can only be used once the order is breached.</a:t>
            </a:r>
            <a:endParaRPr lang="en-ZA" sz="1600" dirty="0">
              <a:effectLst/>
              <a:latin typeface="Calibri" panose="020F0502020204030204" pitchFamily="34" charset="0"/>
              <a:ea typeface="Calibri" panose="020F0502020204030204" pitchFamily="34" charset="0"/>
            </a:endParaRPr>
          </a:p>
          <a:p>
            <a:pPr marL="800100" lvl="1" indent="-342900">
              <a:buFont typeface="+mj-lt"/>
              <a:buAutoNum type="alphaLcParenBoth" startAt="2"/>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If the respondent breaches any provision of the interim protection order, you can go to the police with the order, the warrant and an affidavit explaining how the order was breached.</a:t>
            </a:r>
            <a:endParaRPr lang="en-ZA" sz="1600" dirty="0">
              <a:effectLst/>
              <a:latin typeface="Calibri" panose="020F0502020204030204" pitchFamily="34" charset="0"/>
              <a:ea typeface="Calibri" panose="020F0502020204030204" pitchFamily="34" charset="0"/>
            </a:endParaRPr>
          </a:p>
          <a:p>
            <a:pPr marL="800100" lvl="1" indent="-342900">
              <a:buFont typeface="+mj-lt"/>
              <a:buAutoNum type="alphaLcParenBoth" startAt="2"/>
              <a:tabLst>
                <a:tab pos="457200" algn="l"/>
              </a:tabLst>
            </a:pPr>
            <a:r>
              <a:rPr lang="en-ZA" dirty="0">
                <a:effectLst/>
                <a:latin typeface="Tahoma" panose="020B0604030504040204" pitchFamily="34" charset="0"/>
                <a:ea typeface="Times New Roman" panose="02020603050405020304" pitchFamily="18" charset="0"/>
              </a:rPr>
              <a:t>﻿﻿﻿﻿</a:t>
            </a:r>
            <a:r>
              <a:rPr lang="en-ZA" dirty="0">
                <a:effectLst/>
                <a:latin typeface="Ebrima" panose="02000000000000000000" pitchFamily="2" charset="0"/>
                <a:ea typeface="Times New Roman" panose="02020603050405020304" pitchFamily="18" charset="0"/>
                <a:cs typeface="Helvetica" panose="020B0604020202020204" pitchFamily="34" charset="0"/>
              </a:rPr>
              <a:t>The police can open a criminal case for breach of the protection order and may arrest the respondent.</a:t>
            </a:r>
          </a:p>
          <a:p>
            <a:pPr marL="800100" lvl="1" indent="-342900">
              <a:buFont typeface="+mj-lt"/>
              <a:buAutoNum type="alphaLcParenBoth" startAt="2"/>
              <a:tabLst>
                <a:tab pos="457200" algn="l"/>
              </a:tabLst>
            </a:pPr>
            <a:endParaRPr lang="en-ZA" sz="1600" dirty="0">
              <a:latin typeface="Calibri" panose="020F0502020204030204" pitchFamily="34" charset="0"/>
              <a:ea typeface="Calibri" panose="020F0502020204030204" pitchFamily="34" charset="0"/>
              <a:cs typeface="Helvetica" panose="020B0604020202020204" pitchFamily="34" charset="0"/>
            </a:endParaRPr>
          </a:p>
          <a:p>
            <a:r>
              <a:rPr lang="en-ZA" sz="1800" b="1" dirty="0">
                <a:effectLst/>
                <a:latin typeface="Ebrima" panose="02000000000000000000" pitchFamily="2" charset="0"/>
                <a:ea typeface="Calibri" panose="020F0502020204030204" pitchFamily="34" charset="0"/>
                <a:cs typeface="Helvetica" panose="020B0604020202020204" pitchFamily="34" charset="0"/>
              </a:rPr>
              <a:t>Do you have any questions? You are welcome to seek clarity regarding the process or about this notice.</a:t>
            </a:r>
            <a:endParaRPr lang="en-ZA" sz="1800" dirty="0">
              <a:effectLst/>
              <a:latin typeface="Calibri" panose="020F0502020204030204" pitchFamily="34" charset="0"/>
              <a:ea typeface="Calibri" panose="020F0502020204030204" pitchFamily="34" charset="0"/>
            </a:endParaRPr>
          </a:p>
          <a:p>
            <a:r>
              <a:rPr lang="en-ZA" sz="1800" b="1" dirty="0">
                <a:effectLst/>
                <a:latin typeface="Ebrima" panose="02000000000000000000" pitchFamily="2" charset="0"/>
                <a:ea typeface="Calibri" panose="020F0502020204030204" pitchFamily="34" charset="0"/>
                <a:cs typeface="Helvetica" panose="020B0604020202020204" pitchFamily="34" charset="0"/>
              </a:rPr>
              <a:t>If you go to court, the clerk of the court will also explain the process and can provide you with the application forms.</a:t>
            </a:r>
            <a:endParaRPr lang="en-ZA" sz="1800" dirty="0">
              <a:effectLst/>
              <a:latin typeface="Calibri" panose="020F0502020204030204" pitchFamily="34" charset="0"/>
              <a:ea typeface="Calibri" panose="020F0502020204030204" pitchFamily="34" charset="0"/>
            </a:endParaRPr>
          </a:p>
          <a:p>
            <a:r>
              <a:rPr lang="en-ZA" sz="1800" b="1" dirty="0">
                <a:effectLst/>
                <a:latin typeface="Ebrima" panose="02000000000000000000" pitchFamily="2" charset="0"/>
                <a:ea typeface="Calibri" panose="020F0502020204030204" pitchFamily="34" charset="0"/>
                <a:cs typeface="Helvetica" panose="020B0604020202020204" pitchFamily="34" charset="0"/>
              </a:rPr>
              <a:t>You can also get information and the forms on the internet at </a:t>
            </a:r>
            <a:r>
              <a:rPr lang="en-ZA" sz="1800" b="1" u="sng" dirty="0">
                <a:solidFill>
                  <a:srgbClr val="0563C1"/>
                </a:solidFill>
                <a:effectLst/>
                <a:latin typeface="Ebrima" panose="02000000000000000000" pitchFamily="2" charset="0"/>
                <a:ea typeface="Calibri" panose="020F0502020204030204" pitchFamily="34" charset="0"/>
                <a:cs typeface="Helvetica" panose="020B0604020202020204" pitchFamily="34" charset="0"/>
                <a:hlinkClick r:id="rId2"/>
              </a:rPr>
              <a:t>www.saps.gov.za</a:t>
            </a:r>
            <a:r>
              <a:rPr lang="en-ZA" sz="1800" b="1" dirty="0">
                <a:effectLst/>
                <a:latin typeface="Ebrima" panose="02000000000000000000" pitchFamily="2" charset="0"/>
                <a:ea typeface="Calibri" panose="020F0502020204030204" pitchFamily="34" charset="0"/>
                <a:cs typeface="Helvetica" panose="020B0604020202020204" pitchFamily="34" charset="0"/>
              </a:rPr>
              <a:t>, </a:t>
            </a:r>
            <a:r>
              <a:rPr lang="en-ZA" sz="1800" b="1" u="sng" dirty="0">
                <a:solidFill>
                  <a:srgbClr val="0563C1"/>
                </a:solidFill>
                <a:effectLst/>
                <a:latin typeface="Ebrima" panose="02000000000000000000" pitchFamily="2" charset="0"/>
                <a:ea typeface="Calibri" panose="020F0502020204030204" pitchFamily="34" charset="0"/>
                <a:cs typeface="Helvetica" panose="020B0604020202020204" pitchFamily="34" charset="0"/>
                <a:hlinkClick r:id="rId3"/>
              </a:rPr>
              <a:t>www.dsd.gov.za</a:t>
            </a:r>
            <a:r>
              <a:rPr lang="en-ZA" sz="1800" b="1" dirty="0">
                <a:effectLst/>
                <a:latin typeface="Ebrima" panose="02000000000000000000" pitchFamily="2" charset="0"/>
                <a:ea typeface="Calibri" panose="020F0502020204030204" pitchFamily="34" charset="0"/>
                <a:cs typeface="Helvetica" panose="020B0604020202020204" pitchFamily="34" charset="0"/>
              </a:rPr>
              <a:t> or </a:t>
            </a:r>
            <a:r>
              <a:rPr lang="en-ZA" sz="1800" b="1" u="sng" dirty="0">
                <a:solidFill>
                  <a:srgbClr val="0563C1"/>
                </a:solidFill>
                <a:effectLst/>
                <a:latin typeface="Ebrima" panose="02000000000000000000" pitchFamily="2" charset="0"/>
                <a:ea typeface="Calibri" panose="020F0502020204030204" pitchFamily="34" charset="0"/>
                <a:cs typeface="Helvetica" panose="020B0604020202020204" pitchFamily="34" charset="0"/>
                <a:hlinkClick r:id="rId4"/>
              </a:rPr>
              <a:t>www.justice.gov.za</a:t>
            </a:r>
            <a:r>
              <a:rPr lang="en-ZA" sz="1800" b="1" dirty="0">
                <a:effectLst/>
                <a:latin typeface="Ebrima" panose="02000000000000000000" pitchFamily="2" charset="0"/>
                <a:ea typeface="Calibri" panose="020F0502020204030204" pitchFamily="34" charset="0"/>
                <a:cs typeface="Helvetica" panose="020B0604020202020204" pitchFamily="34" charset="0"/>
              </a:rPr>
              <a:t>.</a:t>
            </a:r>
            <a:endParaRPr lang="en-ZA" sz="1800" dirty="0">
              <a:effectLst/>
              <a:latin typeface="Calibri" panose="020F0502020204030204" pitchFamily="34" charset="0"/>
              <a:ea typeface="Calibri" panose="020F0502020204030204" pitchFamily="34" charset="0"/>
            </a:endParaRPr>
          </a:p>
          <a:p>
            <a:r>
              <a:rPr lang="en-ZA" sz="1800" b="1" dirty="0">
                <a:effectLst/>
                <a:latin typeface="Ebrima" panose="02000000000000000000" pitchFamily="2" charset="0"/>
                <a:ea typeface="Calibri" panose="020F0502020204030204" pitchFamily="34" charset="0"/>
                <a:cs typeface="Helvetica" panose="020B0604020202020204" pitchFamily="34" charset="0"/>
              </a:rPr>
              <a:t>You can also call this command centre number (</a:t>
            </a:r>
            <a:r>
              <a:rPr lang="en-ZA" sz="1800" b="1" dirty="0" err="1">
                <a:effectLst/>
                <a:latin typeface="Ebrima" panose="02000000000000000000" pitchFamily="2" charset="0"/>
                <a:ea typeface="Calibri" panose="020F0502020204030204" pitchFamily="34" charset="0"/>
                <a:cs typeface="Helvetica" panose="020B0604020202020204" pitchFamily="34" charset="0"/>
              </a:rPr>
              <a:t>tel</a:t>
            </a:r>
            <a:r>
              <a:rPr lang="en-ZA" sz="1800" b="1" dirty="0">
                <a:effectLst/>
                <a:latin typeface="Ebrima" panose="02000000000000000000" pitchFamily="2" charset="0"/>
                <a:ea typeface="Calibri" panose="020F0502020204030204" pitchFamily="34" charset="0"/>
                <a:cs typeface="Helvetica" panose="020B0604020202020204" pitchFamily="34" charset="0"/>
              </a:rPr>
              <a:t>: 0800 002 0007) for more information and assistance.</a:t>
            </a:r>
            <a:endParaRPr lang="en-ZA" sz="1800" dirty="0">
              <a:effectLst/>
              <a:latin typeface="Calibri" panose="020F0502020204030204" pitchFamily="34" charset="0"/>
              <a:ea typeface="Calibri" panose="020F0502020204030204" pitchFamily="34" charset="0"/>
            </a:endParaRPr>
          </a:p>
          <a:p>
            <a:r>
              <a:rPr lang="en-ZA" sz="1800" b="1" dirty="0">
                <a:effectLst/>
                <a:latin typeface="Ebrima" panose="02000000000000000000" pitchFamily="2" charset="0"/>
                <a:ea typeface="Calibri" panose="020F0502020204030204" pitchFamily="34" charset="0"/>
                <a:cs typeface="Helvetica" panose="020B0604020202020204" pitchFamily="34" charset="0"/>
              </a:rPr>
              <a:t>NOTE: IT IS A CRIMINAL OFFENCE IF YOU GIVE FALSE INFORMATION THAT YOU KNOW IS FALSE WHEN APPLYING FOR A PROTECTION ORDER, A DOMESTIC VIOLENCE SAFETY MONITORING NOTICE OR WHEN YOU OPEN A CRIMINAL CASE.</a:t>
            </a:r>
            <a:endParaRPr lang="en-ZA" sz="1800" dirty="0">
              <a:effectLst/>
              <a:latin typeface="Calibri" panose="020F0502020204030204" pitchFamily="34" charset="0"/>
              <a:ea typeface="Calibri" panose="020F0502020204030204" pitchFamily="34" charset="0"/>
            </a:endParaRPr>
          </a:p>
          <a:p>
            <a:pPr marL="800100" lvl="1" indent="-342900">
              <a:buFont typeface="+mj-lt"/>
              <a:buAutoNum type="alphaLcParenBoth" startAt="2"/>
              <a:tabLst>
                <a:tab pos="457200" algn="l"/>
              </a:tabLst>
            </a:pPr>
            <a:endParaRPr lang="en-ZA" sz="1600" dirty="0">
              <a:latin typeface="Calibri" panose="020F0502020204030204" pitchFamily="34" charset="0"/>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187859395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588C2-5158-A55F-6BED-144E11BD6E12}"/>
              </a:ext>
            </a:extLst>
          </p:cNvPr>
          <p:cNvSpPr>
            <a:spLocks noGrp="1"/>
          </p:cNvSpPr>
          <p:nvPr>
            <p:ph type="ctrTitle"/>
          </p:nvPr>
        </p:nvSpPr>
        <p:spPr>
          <a:xfrm>
            <a:off x="0" y="0"/>
            <a:ext cx="12192000" cy="2218765"/>
          </a:xfrm>
        </p:spPr>
        <p:txBody>
          <a:bodyPr/>
          <a:lstStyle/>
          <a:p>
            <a:r>
              <a:rPr lang="en-ZA" sz="1800" b="1" dirty="0">
                <a:effectLst/>
                <a:latin typeface="Ebrima" panose="02000000000000000000" pitchFamily="2" charset="0"/>
                <a:ea typeface="Calibri" panose="020F0502020204030204" pitchFamily="34" charset="0"/>
              </a:rPr>
              <a:t>Form 12 </a:t>
            </a:r>
            <a:br>
              <a:rPr lang="en-ZA" sz="1800" b="1" dirty="0">
                <a:effectLst/>
                <a:latin typeface="Calibri" panose="020F0502020204030204" pitchFamily="34" charset="0"/>
                <a:ea typeface="Calibri" panose="020F0502020204030204" pitchFamily="34" charset="0"/>
              </a:rPr>
            </a:br>
            <a:r>
              <a:rPr lang="en-ZA" sz="1800" b="1" dirty="0">
                <a:effectLst/>
                <a:latin typeface="Ebrima" panose="02000000000000000000" pitchFamily="2" charset="0"/>
                <a:ea typeface="Calibri" panose="020F0502020204030204" pitchFamily="34" charset="0"/>
              </a:rPr>
              <a:t>Interim protection order</a:t>
            </a:r>
            <a:br>
              <a:rPr lang="en-ZA" sz="1800" b="1" dirty="0">
                <a:effectLst/>
                <a:latin typeface="Calibri" panose="020F0502020204030204" pitchFamily="34" charset="0"/>
                <a:ea typeface="Calibri" panose="020F0502020204030204" pitchFamily="34" charset="0"/>
              </a:rPr>
            </a:br>
            <a:r>
              <a:rPr lang="en-ZA" sz="1800" b="1" dirty="0">
                <a:effectLst/>
                <a:latin typeface="Ebrima" panose="02000000000000000000" pitchFamily="2" charset="0"/>
                <a:ea typeface="Calibri" panose="020F0502020204030204" pitchFamily="34" charset="0"/>
              </a:rPr>
              <a:t>[Regulation 11(1)]</a:t>
            </a:r>
            <a:br>
              <a:rPr lang="en-ZA" sz="1800" b="1" dirty="0">
                <a:effectLst/>
                <a:latin typeface="Calibri" panose="020F0502020204030204" pitchFamily="34" charset="0"/>
                <a:ea typeface="Calibri" panose="020F0502020204030204" pitchFamily="34" charset="0"/>
              </a:rPr>
            </a:br>
            <a:r>
              <a:rPr lang="en-ZA" sz="1800" b="1" dirty="0">
                <a:effectLst/>
                <a:latin typeface="Ebrima" panose="02000000000000000000" pitchFamily="2" charset="0"/>
                <a:ea typeface="Calibri" panose="020F0502020204030204" pitchFamily="34" charset="0"/>
              </a:rPr>
              <a:t>SECTION 5(2) OF THE DOMESTIC VIOLENCE ACT, 1998 </a:t>
            </a:r>
            <a:br>
              <a:rPr lang="en-ZA" sz="1800" b="1" dirty="0">
                <a:effectLst/>
                <a:latin typeface="Calibri" panose="020F0502020204030204" pitchFamily="34" charset="0"/>
                <a:ea typeface="Calibri" panose="020F0502020204030204" pitchFamily="34" charset="0"/>
              </a:rPr>
            </a:br>
            <a:r>
              <a:rPr lang="en-ZA" sz="1800" b="1" dirty="0">
                <a:effectLst/>
                <a:latin typeface="Ebrima" panose="02000000000000000000" pitchFamily="2" charset="0"/>
                <a:ea typeface="Calibri" panose="020F0502020204030204" pitchFamily="34" charset="0"/>
              </a:rPr>
              <a:t>(ACT 116 OF 1998) (pg.132) </a:t>
            </a:r>
            <a:br>
              <a:rPr lang="en-ZA" sz="1800" dirty="0">
                <a:effectLst/>
                <a:latin typeface="Calibri" panose="020F0502020204030204" pitchFamily="34" charset="0"/>
                <a:ea typeface="Calibri" panose="020F0502020204030204" pitchFamily="34" charset="0"/>
              </a:rPr>
            </a:br>
            <a:endParaRPr lang="en-ZA" dirty="0"/>
          </a:p>
        </p:txBody>
      </p:sp>
      <p:sp>
        <p:nvSpPr>
          <p:cNvPr id="3" name="Subtitle 2">
            <a:extLst>
              <a:ext uri="{FF2B5EF4-FFF2-40B4-BE49-F238E27FC236}">
                <a16:creationId xmlns:a16="http://schemas.microsoft.com/office/drawing/2014/main" id="{DB665FF2-1224-12DE-C3AE-8043D7753334}"/>
              </a:ext>
            </a:extLst>
          </p:cNvPr>
          <p:cNvSpPr>
            <a:spLocks noGrp="1"/>
          </p:cNvSpPr>
          <p:nvPr>
            <p:ph type="subTitle" idx="1"/>
          </p:nvPr>
        </p:nvSpPr>
        <p:spPr>
          <a:xfrm>
            <a:off x="2514600" y="7194176"/>
            <a:ext cx="8153400" cy="67236"/>
          </a:xfrm>
        </p:spPr>
        <p:txBody>
          <a:bodyPr>
            <a:normAutofit fontScale="25000" lnSpcReduction="20000"/>
          </a:bodyPr>
          <a:lstStyle/>
          <a:p>
            <a:endParaRPr lang="en-ZA" dirty="0"/>
          </a:p>
        </p:txBody>
      </p:sp>
      <p:graphicFrame>
        <p:nvGraphicFramePr>
          <p:cNvPr id="4" name="Table 3">
            <a:extLst>
              <a:ext uri="{FF2B5EF4-FFF2-40B4-BE49-F238E27FC236}">
                <a16:creationId xmlns:a16="http://schemas.microsoft.com/office/drawing/2014/main" id="{84C06BC9-E1C2-2D34-22E0-9184E161EA78}"/>
              </a:ext>
            </a:extLst>
          </p:cNvPr>
          <p:cNvGraphicFramePr>
            <a:graphicFrameLocks noGrp="1"/>
          </p:cNvGraphicFramePr>
          <p:nvPr>
            <p:extLst>
              <p:ext uri="{D42A27DB-BD31-4B8C-83A1-F6EECF244321}">
                <p14:modId xmlns:p14="http://schemas.microsoft.com/office/powerpoint/2010/main" val="2379141888"/>
              </p:ext>
            </p:extLst>
          </p:nvPr>
        </p:nvGraphicFramePr>
        <p:xfrm>
          <a:off x="0" y="1492625"/>
          <a:ext cx="12192000" cy="5365375"/>
        </p:xfrm>
        <a:graphic>
          <a:graphicData uri="http://schemas.openxmlformats.org/drawingml/2006/table">
            <a:tbl>
              <a:tblPr firstRow="1" firstCol="1" bandRow="1"/>
              <a:tblGrid>
                <a:gridCol w="12192000">
                  <a:extLst>
                    <a:ext uri="{9D8B030D-6E8A-4147-A177-3AD203B41FA5}">
                      <a16:colId xmlns:a16="http://schemas.microsoft.com/office/drawing/2014/main" val="887601302"/>
                    </a:ext>
                  </a:extLst>
                </a:gridCol>
              </a:tblGrid>
              <a:tr h="3114594">
                <a:tc>
                  <a:txBody>
                    <a:bodyPr/>
                    <a:lstStyle/>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IN THE MAGISTRATE'S COURT FOR THE DISTRICT OF ………………………………………………………………….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HELD AT ………………………………………………………………. APPLICATION NO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In the matter between: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APPLICANT: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(*ID no/date of birth: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AND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(*ID no/date of birth: ……………………………………………………..)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7366850"/>
                  </a:ext>
                </a:extLst>
              </a:tr>
              <a:tr h="871924">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(*delete whichever is not applicable)</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1830138"/>
                  </a:ext>
                </a:extLst>
              </a:tr>
              <a:tr h="567765">
                <a:tc>
                  <a:txBody>
                    <a:bodyPr/>
                    <a:lstStyle/>
                    <a:p>
                      <a:r>
                        <a:rPr lang="en-ZA" sz="2000" b="1" kern="100" dirty="0">
                          <a:effectLst/>
                          <a:latin typeface="Ebrima" panose="02000000000000000000" pitchFamily="2" charset="0"/>
                          <a:ea typeface="Calibri" panose="020F0502020204030204" pitchFamily="34" charset="0"/>
                          <a:cs typeface="Times New Roman" panose="02020603050405020304" pitchFamily="18" charset="0"/>
                        </a:rPr>
                        <a:t>1 PARTICULARS OF RESPONDENT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6276625"/>
                  </a:ext>
                </a:extLst>
              </a:tr>
              <a:tr h="405546">
                <a:tc>
                  <a:txBody>
                    <a:bodyPr/>
                    <a:lstStyle/>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Home address : (</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tel</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no                          )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3101592"/>
                  </a:ext>
                </a:extLst>
              </a:tr>
              <a:tr h="405546">
                <a:tc>
                  <a:txBody>
                    <a:bodyPr/>
                    <a:lstStyle/>
                    <a:p>
                      <a:r>
                        <a:rPr lang="en-ZA" sz="2000" kern="100" dirty="0">
                          <a:effectLst/>
                          <a:latin typeface="Ebrima" panose="02000000000000000000" pitchFamily="2" charset="0"/>
                          <a:ea typeface="Calibri" panose="020F0502020204030204" pitchFamily="34" charset="0"/>
                          <a:cs typeface="Times New Roman" panose="02020603050405020304" pitchFamily="18" charset="0"/>
                        </a:rPr>
                        <a:t>Work Address : (</a:t>
                      </a:r>
                      <a:r>
                        <a:rPr lang="en-ZA" sz="2000" kern="100" dirty="0" err="1">
                          <a:effectLst/>
                          <a:latin typeface="Ebrima" panose="02000000000000000000" pitchFamily="2" charset="0"/>
                          <a:ea typeface="Calibri" panose="020F0502020204030204" pitchFamily="34" charset="0"/>
                          <a:cs typeface="Times New Roman" panose="02020603050405020304" pitchFamily="18" charset="0"/>
                        </a:rPr>
                        <a:t>tel</a:t>
                      </a:r>
                      <a:r>
                        <a:rPr lang="en-ZA" sz="2000" kern="100" dirty="0">
                          <a:effectLst/>
                          <a:latin typeface="Ebrima" panose="02000000000000000000" pitchFamily="2" charset="0"/>
                          <a:ea typeface="Calibri" panose="020F0502020204030204" pitchFamily="34" charset="0"/>
                          <a:cs typeface="Times New Roman" panose="02020603050405020304" pitchFamily="18" charset="0"/>
                        </a:rPr>
                        <a:t> no                           )</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5254086"/>
                  </a:ext>
                </a:extLst>
              </a:tr>
            </a:tbl>
          </a:graphicData>
        </a:graphic>
      </p:graphicFrame>
    </p:spTree>
    <p:extLst>
      <p:ext uri="{BB962C8B-B14F-4D97-AF65-F5344CB8AC3E}">
        <p14:creationId xmlns:p14="http://schemas.microsoft.com/office/powerpoint/2010/main" val="206799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920</TotalTime>
  <Words>3095</Words>
  <Application>Microsoft Office PowerPoint</Application>
  <PresentationFormat>Widescreen</PresentationFormat>
  <Paragraphs>286</Paragraphs>
  <Slides>20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20</vt:i4>
      </vt:variant>
    </vt:vector>
  </HeadingPairs>
  <TitlesOfParts>
    <vt:vector size="32" baseType="lpstr">
      <vt:lpstr>Algerian</vt:lpstr>
      <vt:lpstr>Arial</vt:lpstr>
      <vt:lpstr>Arial Black</vt:lpstr>
      <vt:lpstr>Baskerville Old Face</vt:lpstr>
      <vt:lpstr>Calibri</vt:lpstr>
      <vt:lpstr>Calibri Light</vt:lpstr>
      <vt:lpstr>Ebrima</vt:lpstr>
      <vt:lpstr>Elephant</vt:lpstr>
      <vt:lpstr>Helvetica</vt:lpstr>
      <vt:lpstr>Symbol</vt:lpstr>
      <vt:lpstr>Tahoma</vt:lpstr>
      <vt:lpstr>Office Theme</vt:lpstr>
      <vt:lpstr>NASAS WORKSHOP </vt:lpstr>
      <vt:lpstr>PowerPoint Presentation</vt:lpstr>
      <vt:lpstr>S13 Service of documents (pg.46) </vt:lpstr>
      <vt:lpstr>S16 Manner in which electronic communications service provider must furnish information to court and form of affidavit to furnish particulars to court (section 5B(1)(b))(pg.80) </vt:lpstr>
      <vt:lpstr>Form 5 (pg.103)  Notice to be handed and explained to complainant by peace officer in case of domestic violence [Regulation 6(4)] SECTION 3(3)(b)(ii) OF THE DOMESTIC VIOLENCE ACT, 1998 (Act 116 of 1998)</vt:lpstr>
      <vt:lpstr>PowerPoint Presentation</vt:lpstr>
      <vt:lpstr>PowerPoint Presentation</vt:lpstr>
      <vt:lpstr>PowerPoint Presentation</vt:lpstr>
      <vt:lpstr>Form 12  Interim protection order [Regulation 11(1)] SECTION 5(2) OF THE DOMESTIC VIOLENCE ACT, 1998  (ACT 116 OF 1998) (pg.132)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 33 Warrant of arrest  [Regulation 25] SECTION 8(1)(a) OF THE DOMESTIC VIOLENCE ACT, 1998  (ACT 116 OF 1998) (pg.177)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NASAS WORKSHOP </dc:title>
  <dc:creator>Usaamah Mahomed</dc:creator>
  <cp:lastModifiedBy>Usaamah Mahomed</cp:lastModifiedBy>
  <cp:revision>4</cp:revision>
  <cp:lastPrinted>2024-02-22T07:08:59Z</cp:lastPrinted>
  <dcterms:created xsi:type="dcterms:W3CDTF">2024-02-20T08:20:23Z</dcterms:created>
  <dcterms:modified xsi:type="dcterms:W3CDTF">2024-03-12T08:27:42Z</dcterms:modified>
</cp:coreProperties>
</file>